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50"/>
  </p:notesMasterIdLst>
  <p:sldIdLst>
    <p:sldId id="256" r:id="rId2"/>
    <p:sldId id="443" r:id="rId3"/>
    <p:sldId id="465" r:id="rId4"/>
    <p:sldId id="444" r:id="rId5"/>
    <p:sldId id="445" r:id="rId6"/>
    <p:sldId id="446" r:id="rId7"/>
    <p:sldId id="447" r:id="rId8"/>
    <p:sldId id="448" r:id="rId9"/>
    <p:sldId id="457" r:id="rId10"/>
    <p:sldId id="458" r:id="rId11"/>
    <p:sldId id="459" r:id="rId12"/>
    <p:sldId id="460" r:id="rId13"/>
    <p:sldId id="461" r:id="rId14"/>
    <p:sldId id="462" r:id="rId15"/>
    <p:sldId id="463" r:id="rId16"/>
    <p:sldId id="464" r:id="rId17"/>
    <p:sldId id="449" r:id="rId18"/>
    <p:sldId id="450" r:id="rId19"/>
    <p:sldId id="451" r:id="rId20"/>
    <p:sldId id="452" r:id="rId21"/>
    <p:sldId id="453" r:id="rId22"/>
    <p:sldId id="454" r:id="rId23"/>
    <p:sldId id="455" r:id="rId24"/>
    <p:sldId id="456" r:id="rId25"/>
    <p:sldId id="257" r:id="rId26"/>
    <p:sldId id="466" r:id="rId27"/>
    <p:sldId id="467" r:id="rId28"/>
    <p:sldId id="468" r:id="rId29"/>
    <p:sldId id="469" r:id="rId30"/>
    <p:sldId id="470" r:id="rId31"/>
    <p:sldId id="471" r:id="rId32"/>
    <p:sldId id="473" r:id="rId33"/>
    <p:sldId id="472"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Ysf6ZMxxYMEDUGJhjKy2g==" hashData="LgQjTwIrWFkG++2hnpCbaBjsdnb9jnh8d5qO+2OP229tJx8fzTqw5M9LRTBeDUFgsSIsgSVEmMeloiwKe0t/P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471" autoAdjust="0"/>
  </p:normalViewPr>
  <p:slideViewPr>
    <p:cSldViewPr snapToGrid="0">
      <p:cViewPr varScale="1">
        <p:scale>
          <a:sx n="76" d="100"/>
          <a:sy n="76"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B4262-43C2-45F1-B130-E5300933A215}"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D9285-F031-4D78-BA55-9DCF833A321B}" type="slidenum">
              <a:rPr lang="en-US" smtClean="0"/>
              <a:t>‹#›</a:t>
            </a:fld>
            <a:endParaRPr lang="en-US"/>
          </a:p>
        </p:txBody>
      </p:sp>
    </p:spTree>
    <p:extLst>
      <p:ext uri="{BB962C8B-B14F-4D97-AF65-F5344CB8AC3E}">
        <p14:creationId xmlns:p14="http://schemas.microsoft.com/office/powerpoint/2010/main" val="21520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Taxonomies may differ across domains or Ontologies, they remain consistent in a specific representation (e.g. a business, department, or subject area)</a:t>
            </a:r>
          </a:p>
        </p:txBody>
      </p:sp>
      <p:sp>
        <p:nvSpPr>
          <p:cNvPr id="4" name="Slide Number Placeholder 3"/>
          <p:cNvSpPr>
            <a:spLocks noGrp="1"/>
          </p:cNvSpPr>
          <p:nvPr>
            <p:ph type="sldNum" sz="quarter" idx="5"/>
          </p:nvPr>
        </p:nvSpPr>
        <p:spPr/>
        <p:txBody>
          <a:bodyPr/>
          <a:lstStyle/>
          <a:p>
            <a:fld id="{E3DD9285-F031-4D78-BA55-9DCF833A321B}" type="slidenum">
              <a:rPr lang="en-US" smtClean="0"/>
              <a:t>15</a:t>
            </a:fld>
            <a:endParaRPr lang="en-US"/>
          </a:p>
        </p:txBody>
      </p:sp>
    </p:spTree>
    <p:extLst>
      <p:ext uri="{BB962C8B-B14F-4D97-AF65-F5344CB8AC3E}">
        <p14:creationId xmlns:p14="http://schemas.microsoft.com/office/powerpoint/2010/main" val="218683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Ontologies through RDF and OWL are designed and structured to capture such relationships.</a:t>
            </a:r>
          </a:p>
        </p:txBody>
      </p:sp>
      <p:sp>
        <p:nvSpPr>
          <p:cNvPr id="4" name="Slide Number Placeholder 3"/>
          <p:cNvSpPr>
            <a:spLocks noGrp="1"/>
          </p:cNvSpPr>
          <p:nvPr>
            <p:ph type="sldNum" sz="quarter" idx="5"/>
          </p:nvPr>
        </p:nvSpPr>
        <p:spPr/>
        <p:txBody>
          <a:bodyPr/>
          <a:lstStyle/>
          <a:p>
            <a:fld id="{E3DD9285-F031-4D78-BA55-9DCF833A321B}" type="slidenum">
              <a:rPr lang="en-US" smtClean="0"/>
              <a:t>21</a:t>
            </a:fld>
            <a:endParaRPr lang="en-US"/>
          </a:p>
        </p:txBody>
      </p:sp>
    </p:spTree>
    <p:extLst>
      <p:ext uri="{BB962C8B-B14F-4D97-AF65-F5344CB8AC3E}">
        <p14:creationId xmlns:p14="http://schemas.microsoft.com/office/powerpoint/2010/main" val="365652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popular concepts of ontologies </a:t>
            </a:r>
            <a:r>
              <a:rPr lang="en-US" dirty="0" err="1"/>
              <a:t>wrt</a:t>
            </a:r>
            <a:r>
              <a:rPr lang="en-US" dirty="0"/>
              <a:t> additionally capturing relationships is that using ontologies for knowledge management is an alternative to source code.</a:t>
            </a:r>
          </a:p>
        </p:txBody>
      </p:sp>
      <p:sp>
        <p:nvSpPr>
          <p:cNvPr id="4" name="Slide Number Placeholder 3"/>
          <p:cNvSpPr>
            <a:spLocks noGrp="1"/>
          </p:cNvSpPr>
          <p:nvPr>
            <p:ph type="sldNum" sz="quarter" idx="5"/>
          </p:nvPr>
        </p:nvSpPr>
        <p:spPr/>
        <p:txBody>
          <a:bodyPr/>
          <a:lstStyle/>
          <a:p>
            <a:fld id="{E3DD9285-F031-4D78-BA55-9DCF833A321B}" type="slidenum">
              <a:rPr lang="en-US" smtClean="0"/>
              <a:t>22</a:t>
            </a:fld>
            <a:endParaRPr lang="en-US"/>
          </a:p>
        </p:txBody>
      </p:sp>
    </p:spTree>
    <p:extLst>
      <p:ext uri="{BB962C8B-B14F-4D97-AF65-F5344CB8AC3E}">
        <p14:creationId xmlns:p14="http://schemas.microsoft.com/office/powerpoint/2010/main" val="222314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Sparql is a w3c standard it stands for Sparql protocol and RDF query language.</a:t>
            </a:r>
          </a:p>
          <a:p>
            <a:r>
              <a:rPr lang="en-US" sz="1200" kern="1200" dirty="0">
                <a:solidFill>
                  <a:schemeClr val="tx1"/>
                </a:solidFill>
                <a:effectLst/>
                <a:latin typeface="+mn-lt"/>
                <a:ea typeface="+mn-ea"/>
                <a:cs typeface="+mn-cs"/>
              </a:rPr>
              <a:t>the protocol part is usually only an issue for people writing programs that pass sparql queries back and forth between different machines ,for most people sparkql’s greatest value is as a</a:t>
            </a:r>
          </a:p>
          <a:p>
            <a:r>
              <a:rPr lang="en-US" sz="1200" kern="1200" dirty="0">
                <a:solidFill>
                  <a:schemeClr val="tx1"/>
                </a:solidFill>
                <a:effectLst/>
                <a:latin typeface="+mn-lt"/>
                <a:ea typeface="+mn-ea"/>
                <a:cs typeface="+mn-cs"/>
              </a:rPr>
              <a:t>query language for rdf (resource description framework) another w3c standard.</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25</a:t>
            </a:fld>
            <a:endParaRPr lang="en-US"/>
          </a:p>
        </p:txBody>
      </p:sp>
    </p:spTree>
    <p:extLst>
      <p:ext uri="{BB962C8B-B14F-4D97-AF65-F5344CB8AC3E}">
        <p14:creationId xmlns:p14="http://schemas.microsoft.com/office/powerpoint/2010/main" val="1113245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36</a:t>
            </a:fld>
            <a:endParaRPr lang="en-US"/>
          </a:p>
        </p:txBody>
      </p:sp>
    </p:spTree>
    <p:extLst>
      <p:ext uri="{BB962C8B-B14F-4D97-AF65-F5344CB8AC3E}">
        <p14:creationId xmlns:p14="http://schemas.microsoft.com/office/powerpoint/2010/main" val="263720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10/15/2019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619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10/15/2019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10/15/2019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925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10/15/2019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704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10/15/2019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430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10/15/2019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592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10/15/2019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85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10/15/2019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4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10/15/2019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4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10/15/2019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32703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10/15/2019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698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10/15/2019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2750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sldNum="0" hdr="0" ftr="0" dt="0"/>
  <p:txStyles>
    <p:titleStyle>
      <a:lvl1pPr algn="l" defTabSz="914400" rtl="0" eaLnBrk="1" latinLnBrk="0" hangingPunct="1">
        <a:lnSpc>
          <a:spcPct val="90000"/>
        </a:lnSpc>
        <a:spcBef>
          <a:spcPct val="0"/>
        </a:spcBef>
        <a:buNone/>
        <a:defRPr sz="48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hyperlink" Target="https://sparql.orthodb.org/" TargetMode="External"/><Relationship Id="rId3" Type="http://schemas.openxmlformats.org/officeDocument/2006/relationships/hyperlink" Target="http://lod.openlinksw.com/sparql" TargetMode="External"/><Relationship Id="rId7" Type="http://schemas.openxmlformats.org/officeDocument/2006/relationships/hyperlink" Target="https://sparql.rhea-db.org/sparql" TargetMode="External"/><Relationship Id="rId2" Type="http://schemas.openxmlformats.org/officeDocument/2006/relationships/hyperlink" Target="http://linkeddata.uriburner.com/sparql" TargetMode="External"/><Relationship Id="rId1" Type="http://schemas.openxmlformats.org/officeDocument/2006/relationships/slideLayout" Target="../slideLayouts/slideLayout7.xml"/><Relationship Id="rId6" Type="http://schemas.openxmlformats.org/officeDocument/2006/relationships/hyperlink" Target="https://sparql.nextprot.org/" TargetMode="External"/><Relationship Id="rId5" Type="http://schemas.openxmlformats.org/officeDocument/2006/relationships/hyperlink" Target="http://sparql.uniprot.org/" TargetMode="External"/><Relationship Id="rId4" Type="http://schemas.openxmlformats.org/officeDocument/2006/relationships/hyperlink" Target="http://dbpedia.org/sparql" TargetMode="External"/><Relationship Id="rId9" Type="http://schemas.openxmlformats.org/officeDocument/2006/relationships/hyperlink" Target="https://sparql.omabrowser.org/sparq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9ABF0-969D-46DC-B861-1709B0C50639}"/>
              </a:ext>
            </a:extLst>
          </p:cNvPr>
          <p:cNvPicPr>
            <a:picLocks noChangeAspect="1"/>
          </p:cNvPicPr>
          <p:nvPr/>
        </p:nvPicPr>
        <p:blipFill rotWithShape="1">
          <a:blip r:embed="rId2"/>
          <a:srcRect t="6963" b="32642"/>
          <a:stretch/>
        </p:blipFill>
        <p:spPr>
          <a:xfrm>
            <a:off x="-32" y="10"/>
            <a:ext cx="12192031" cy="4915066"/>
          </a:xfrm>
          <a:prstGeom prst="rect">
            <a:avLst/>
          </a:prstGeom>
        </p:spPr>
      </p:pic>
      <p:sp>
        <p:nvSpPr>
          <p:cNvPr id="2" name="Title 1">
            <a:extLst>
              <a:ext uri="{FF2B5EF4-FFF2-40B4-BE49-F238E27FC236}">
                <a16:creationId xmlns:a16="http://schemas.microsoft.com/office/drawing/2014/main" id="{BD6E9DD7-D9DF-420B-AEDF-67F8AADC1458}"/>
              </a:ext>
            </a:extLst>
          </p:cNvPr>
          <p:cNvSpPr>
            <a:spLocks noGrp="1"/>
          </p:cNvSpPr>
          <p:nvPr>
            <p:ph type="ctrTitle"/>
          </p:nvPr>
        </p:nvSpPr>
        <p:spPr>
          <a:xfrm>
            <a:off x="989140" y="4946880"/>
            <a:ext cx="7137263" cy="1280161"/>
          </a:xfrm>
        </p:spPr>
        <p:txBody>
          <a:bodyPr anchor="ctr">
            <a:normAutofit fontScale="90000"/>
          </a:bodyPr>
          <a:lstStyle/>
          <a:p>
            <a:pPr algn="r"/>
            <a:endParaRPr lang="en-US" sz="4800" dirty="0">
              <a:solidFill>
                <a:srgbClr val="FFFFFF"/>
              </a:solidFill>
            </a:endParaRPr>
          </a:p>
          <a:p>
            <a:r>
              <a:rPr lang="en-US" sz="5400" dirty="0">
                <a:solidFill>
                  <a:schemeClr val="tx1"/>
                </a:solidFill>
              </a:rPr>
              <a:t>SparQL</a:t>
            </a:r>
          </a:p>
        </p:txBody>
      </p:sp>
      <p:sp>
        <p:nvSpPr>
          <p:cNvPr id="3" name="Subtitle 2">
            <a:extLst>
              <a:ext uri="{FF2B5EF4-FFF2-40B4-BE49-F238E27FC236}">
                <a16:creationId xmlns:a16="http://schemas.microsoft.com/office/drawing/2014/main" id="{DEB93290-1EF7-4135-A558-9646BCA82E16}"/>
              </a:ext>
            </a:extLst>
          </p:cNvPr>
          <p:cNvSpPr>
            <a:spLocks noGrp="1"/>
          </p:cNvSpPr>
          <p:nvPr>
            <p:ph type="subTitle" idx="1"/>
          </p:nvPr>
        </p:nvSpPr>
        <p:spPr>
          <a:xfrm>
            <a:off x="8289580" y="5120639"/>
            <a:ext cx="3073745" cy="1280160"/>
          </a:xfrm>
        </p:spPr>
        <p:txBody>
          <a:bodyPr anchor="ctr">
            <a:normAutofit/>
          </a:bodyPr>
          <a:lstStyle/>
          <a:p>
            <a:r>
              <a:rPr lang="en-US" sz="1500" dirty="0"/>
              <a:t>Querying semantic data</a:t>
            </a:r>
          </a:p>
        </p:txBody>
      </p:sp>
    </p:spTree>
    <p:extLst>
      <p:ext uri="{BB962C8B-B14F-4D97-AF65-F5344CB8AC3E}">
        <p14:creationId xmlns:p14="http://schemas.microsoft.com/office/powerpoint/2010/main" val="3901122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0C5411-7209-4412-918A-9F3CCB019549}"/>
              </a:ext>
            </a:extLst>
          </p:cNvPr>
          <p:cNvSpPr/>
          <p:nvPr/>
        </p:nvSpPr>
        <p:spPr>
          <a:xfrm>
            <a:off x="916075" y="1427260"/>
            <a:ext cx="10359850" cy="4154984"/>
          </a:xfrm>
          <a:prstGeom prst="rect">
            <a:avLst/>
          </a:prstGeom>
        </p:spPr>
        <p:txBody>
          <a:bodyPr wrap="square">
            <a:spAutoFit/>
          </a:bodyPr>
          <a:lstStyle/>
          <a:p>
            <a:pPr marL="342900" indent="-342900">
              <a:buFont typeface="Arial" panose="020B0604020202020204" pitchFamily="34" charset="0"/>
              <a:buChar char="•"/>
            </a:pPr>
            <a:r>
              <a:rPr lang="en-US" sz="2400" dirty="0"/>
              <a:t>“A data model that represents a set of concepts within a domain and the relationships among those concepts.” (Microsoft)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“More complex and quite formal collection of terms.” (W3C)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way to represent our knowledge on a specific topic that also allows us to share information using a common language.” (NIH)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“Describe and classify the entities of interest in a scientific domain in a computationally accessible fashion such that algorithms and tools can be developed around them.” (PubMed)</a:t>
            </a:r>
          </a:p>
        </p:txBody>
      </p:sp>
      <p:sp>
        <p:nvSpPr>
          <p:cNvPr id="3" name="TextBox 2">
            <a:extLst>
              <a:ext uri="{FF2B5EF4-FFF2-40B4-BE49-F238E27FC236}">
                <a16:creationId xmlns:a16="http://schemas.microsoft.com/office/drawing/2014/main" id="{F35DD059-FA2E-4E68-908A-D9BAE1BCD366}"/>
              </a:ext>
            </a:extLst>
          </p:cNvPr>
          <p:cNvSpPr txBox="1"/>
          <p:nvPr/>
        </p:nvSpPr>
        <p:spPr>
          <a:xfrm>
            <a:off x="884255" y="582804"/>
            <a:ext cx="3989196" cy="523220"/>
          </a:xfrm>
          <a:prstGeom prst="rect">
            <a:avLst/>
          </a:prstGeom>
          <a:noFill/>
        </p:spPr>
        <p:txBody>
          <a:bodyPr wrap="square" rtlCol="0">
            <a:spAutoFit/>
          </a:bodyPr>
          <a:lstStyle/>
          <a:p>
            <a:r>
              <a:rPr lang="en-US" sz="2800" i="1" dirty="0"/>
              <a:t>What others say!!</a:t>
            </a:r>
          </a:p>
        </p:txBody>
      </p:sp>
    </p:spTree>
    <p:extLst>
      <p:ext uri="{BB962C8B-B14F-4D97-AF65-F5344CB8AC3E}">
        <p14:creationId xmlns:p14="http://schemas.microsoft.com/office/powerpoint/2010/main" val="194388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78A920-4B3B-4BDB-ADFF-6D0B4818423D}"/>
              </a:ext>
            </a:extLst>
          </p:cNvPr>
          <p:cNvSpPr/>
          <p:nvPr/>
        </p:nvSpPr>
        <p:spPr>
          <a:xfrm>
            <a:off x="629696" y="985133"/>
            <a:ext cx="10932607" cy="3785652"/>
          </a:xfrm>
          <a:prstGeom prst="rect">
            <a:avLst/>
          </a:prstGeom>
        </p:spPr>
        <p:txBody>
          <a:bodyPr wrap="square">
            <a:spAutoFit/>
          </a:bodyPr>
          <a:lstStyle/>
          <a:p>
            <a:r>
              <a:rPr lang="en-US" sz="2400" b="1" dirty="0"/>
              <a:t>Businesses Apply Ontologies to:</a:t>
            </a:r>
          </a:p>
          <a:p>
            <a:endParaRPr lang="en-US" sz="2400" dirty="0"/>
          </a:p>
          <a:p>
            <a:pPr marL="285750" indent="-285750">
              <a:buFont typeface="Arial" panose="020B0604020202020204" pitchFamily="34" charset="0"/>
              <a:buChar char="•"/>
            </a:pPr>
            <a:r>
              <a:rPr lang="en-US" sz="2400" dirty="0"/>
              <a:t>“Harmonize data across repositories in a common language for an industry.” </a:t>
            </a:r>
          </a:p>
          <a:p>
            <a:pPr marL="285750" indent="-285750">
              <a:buFont typeface="Arial" panose="020B0604020202020204" pitchFamily="34" charset="0"/>
              <a:buChar char="•"/>
            </a:pPr>
            <a:r>
              <a:rPr lang="en-US" sz="2400" dirty="0"/>
              <a:t>To share a common understanding of the structure of information among people or software agents.</a:t>
            </a:r>
          </a:p>
          <a:p>
            <a:pPr marL="285750" indent="-285750">
              <a:buFont typeface="Arial" panose="020B0604020202020204" pitchFamily="34" charset="0"/>
              <a:buChar char="•"/>
            </a:pPr>
            <a:r>
              <a:rPr lang="en-US" sz="2400" dirty="0"/>
              <a:t>To enable reuse of domain.</a:t>
            </a:r>
          </a:p>
          <a:p>
            <a:pPr marL="285750" indent="-285750">
              <a:buFont typeface="Arial" panose="020B0604020202020204" pitchFamily="34" charset="0"/>
              <a:buChar char="•"/>
            </a:pPr>
            <a:r>
              <a:rPr lang="en-US" sz="2400" dirty="0"/>
              <a:t>Understand the how the usage of a term has changed over time and thus placing a term in context.</a:t>
            </a:r>
          </a:p>
          <a:p>
            <a:pPr marL="285750" indent="-285750">
              <a:buFont typeface="Arial" panose="020B0604020202020204" pitchFamily="34" charset="0"/>
              <a:buChar char="•"/>
            </a:pPr>
            <a:r>
              <a:rPr lang="en-US" sz="2400" dirty="0"/>
              <a:t>To allow machines to apply more efficient deep learning techniques and learn better independently.</a:t>
            </a:r>
          </a:p>
        </p:txBody>
      </p:sp>
    </p:spTree>
    <p:extLst>
      <p:ext uri="{BB962C8B-B14F-4D97-AF65-F5344CB8AC3E}">
        <p14:creationId xmlns:p14="http://schemas.microsoft.com/office/powerpoint/2010/main" val="2380687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4D70D1-12FC-4916-9A53-A8A27F975609}"/>
              </a:ext>
            </a:extLst>
          </p:cNvPr>
          <p:cNvSpPr/>
          <p:nvPr/>
        </p:nvSpPr>
        <p:spPr>
          <a:xfrm>
            <a:off x="1173982" y="2436949"/>
            <a:ext cx="9844036" cy="1815882"/>
          </a:xfrm>
          <a:prstGeom prst="rect">
            <a:avLst/>
          </a:prstGeom>
        </p:spPr>
        <p:txBody>
          <a:bodyPr wrap="square">
            <a:spAutoFit/>
          </a:bodyPr>
          <a:lstStyle/>
          <a:p>
            <a:r>
              <a:rPr lang="en-US" sz="2800" b="1" i="1" dirty="0"/>
              <a:t>Ontologies factor the thinking about how a domain influences: choices of maps and models, rules and representations, and required operations. Using taxonomies, alone, just does not model this type of thinking well.</a:t>
            </a:r>
          </a:p>
        </p:txBody>
      </p:sp>
    </p:spTree>
    <p:extLst>
      <p:ext uri="{BB962C8B-B14F-4D97-AF65-F5344CB8AC3E}">
        <p14:creationId xmlns:p14="http://schemas.microsoft.com/office/powerpoint/2010/main" val="18240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B8258-4807-4CE6-94F7-2802C06553E1}"/>
              </a:ext>
            </a:extLst>
          </p:cNvPr>
          <p:cNvSpPr/>
          <p:nvPr/>
        </p:nvSpPr>
        <p:spPr>
          <a:xfrm>
            <a:off x="559358" y="2477982"/>
            <a:ext cx="11073283" cy="3139321"/>
          </a:xfrm>
          <a:prstGeom prst="rect">
            <a:avLst/>
          </a:prstGeom>
        </p:spPr>
        <p:txBody>
          <a:bodyPr wrap="square">
            <a:spAutoFit/>
          </a:bodyPr>
          <a:lstStyle/>
          <a:p>
            <a:r>
              <a:rPr lang="en-US" b="1" dirty="0"/>
              <a:t>Taxonomy </a:t>
            </a:r>
            <a:r>
              <a:rPr lang="en-US" dirty="0"/>
              <a:t>represents the formal structure of classes or types of objects within a domain. It organizes knowledge by using a controlled vocabulary to make it easier to find related information. </a:t>
            </a:r>
          </a:p>
          <a:p>
            <a:endParaRPr lang="en-US" dirty="0"/>
          </a:p>
          <a:p>
            <a:r>
              <a:rPr lang="en-US" dirty="0"/>
              <a:t>A taxonomy must:</a:t>
            </a:r>
          </a:p>
          <a:p>
            <a:pPr marL="285750" indent="-285750">
              <a:buFont typeface="Arial" panose="020B0604020202020204" pitchFamily="34" charset="0"/>
              <a:buChar char="•"/>
            </a:pPr>
            <a:r>
              <a:rPr lang="en-US" dirty="0"/>
              <a:t>Follow a hierarchic format and provides names for each object in relation to other objects.</a:t>
            </a:r>
          </a:p>
          <a:p>
            <a:pPr marL="285750" indent="-285750">
              <a:buFont typeface="Arial" panose="020B0604020202020204" pitchFamily="34" charset="0"/>
              <a:buChar char="•"/>
            </a:pPr>
            <a:r>
              <a:rPr lang="en-US" dirty="0"/>
              <a:t>May also capture the membership properties of each object in relation to other objects.</a:t>
            </a:r>
          </a:p>
          <a:p>
            <a:pPr marL="285750" indent="-285750">
              <a:buFont typeface="Arial" panose="020B0604020202020204" pitchFamily="34" charset="0"/>
              <a:buChar char="•"/>
            </a:pPr>
            <a:r>
              <a:rPr lang="en-US" dirty="0"/>
              <a:t>Have specific rules used to classify or categorize any object in a domain. These rules must be complete, consistent, and unambiguous.</a:t>
            </a:r>
          </a:p>
          <a:p>
            <a:pPr marL="285750" indent="-285750">
              <a:buFont typeface="Arial" panose="020B0604020202020204" pitchFamily="34" charset="0"/>
              <a:buChar char="•"/>
            </a:pPr>
            <a:r>
              <a:rPr lang="en-US" dirty="0"/>
              <a:t>Apply rigor in specification, ensuring any newly discovered object must fit into one and only one category or object.</a:t>
            </a:r>
          </a:p>
          <a:p>
            <a:pPr marL="285750" indent="-285750">
              <a:buFont typeface="Arial" panose="020B0604020202020204" pitchFamily="34" charset="0"/>
              <a:buChar char="•"/>
            </a:pPr>
            <a:r>
              <a:rPr lang="en-US" dirty="0"/>
              <a:t>Inherit all the properties of the class above it, but can also have additional properties.</a:t>
            </a:r>
          </a:p>
        </p:txBody>
      </p:sp>
      <p:pic>
        <p:nvPicPr>
          <p:cNvPr id="4" name="Picture 3">
            <a:extLst>
              <a:ext uri="{FF2B5EF4-FFF2-40B4-BE49-F238E27FC236}">
                <a16:creationId xmlns:a16="http://schemas.microsoft.com/office/drawing/2014/main" id="{2F93CAAA-742E-416A-B6FB-333015F4E18B}"/>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b="8203"/>
          <a:stretch/>
        </p:blipFill>
        <p:spPr>
          <a:xfrm>
            <a:off x="559358" y="886767"/>
            <a:ext cx="4003908" cy="1249571"/>
          </a:xfrm>
          <a:prstGeom prst="rect">
            <a:avLst/>
          </a:prstGeom>
        </p:spPr>
      </p:pic>
    </p:spTree>
    <p:extLst>
      <p:ext uri="{BB962C8B-B14F-4D97-AF65-F5344CB8AC3E}">
        <p14:creationId xmlns:p14="http://schemas.microsoft.com/office/powerpoint/2010/main" val="215946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A91B8F-188E-4040-B53F-60E0D8E5145B}"/>
              </a:ext>
            </a:extLst>
          </p:cNvPr>
          <p:cNvSpPr/>
          <p:nvPr/>
        </p:nvSpPr>
        <p:spPr>
          <a:xfrm>
            <a:off x="351692" y="1859340"/>
            <a:ext cx="11485266" cy="2862322"/>
          </a:xfrm>
          <a:prstGeom prst="rect">
            <a:avLst/>
          </a:prstGeom>
        </p:spPr>
        <p:txBody>
          <a:bodyPr wrap="square">
            <a:spAutoFit/>
          </a:bodyPr>
          <a:lstStyle/>
          <a:p>
            <a:pPr marL="285750" indent="-285750">
              <a:buFont typeface="Arial" panose="020B0604020202020204" pitchFamily="34" charset="0"/>
              <a:buChar char="•"/>
            </a:pPr>
            <a:r>
              <a:rPr lang="en-US" dirty="0"/>
              <a:t>“Taxonomy is a set of chosen terms use to retrieve on-line content – to make the search and browse capabilities of the content, document or records management systems truly functional.” (Computer Weekly)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“Taxonomy is a Knowledge Organization System (KOS) or a set of elements, often structured and controlled, which can be used for describing (indexing) objects, browsing collections etc.” (W3C org)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“Taxonomy is a classification of products.” (Forbes)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“Taxonomy is a curated classification and nomenclature for all of the organisms in the public sequence database.” (NCBI)</a:t>
            </a:r>
          </a:p>
        </p:txBody>
      </p:sp>
      <p:sp>
        <p:nvSpPr>
          <p:cNvPr id="3" name="TextBox 2">
            <a:extLst>
              <a:ext uri="{FF2B5EF4-FFF2-40B4-BE49-F238E27FC236}">
                <a16:creationId xmlns:a16="http://schemas.microsoft.com/office/drawing/2014/main" id="{AADF5C6F-1357-48D0-AE4D-026C5566FE90}"/>
              </a:ext>
            </a:extLst>
          </p:cNvPr>
          <p:cNvSpPr txBox="1"/>
          <p:nvPr/>
        </p:nvSpPr>
        <p:spPr>
          <a:xfrm>
            <a:off x="884255" y="582804"/>
            <a:ext cx="3989196" cy="523220"/>
          </a:xfrm>
          <a:prstGeom prst="rect">
            <a:avLst/>
          </a:prstGeom>
          <a:noFill/>
        </p:spPr>
        <p:txBody>
          <a:bodyPr wrap="square" rtlCol="0">
            <a:spAutoFit/>
          </a:bodyPr>
          <a:lstStyle/>
          <a:p>
            <a:r>
              <a:rPr lang="en-US" sz="2800" i="1" dirty="0"/>
              <a:t>What others say!!</a:t>
            </a:r>
          </a:p>
        </p:txBody>
      </p:sp>
    </p:spTree>
    <p:extLst>
      <p:ext uri="{BB962C8B-B14F-4D97-AF65-F5344CB8AC3E}">
        <p14:creationId xmlns:p14="http://schemas.microsoft.com/office/powerpoint/2010/main" val="116935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906EE-C28F-4017-8C23-7C2891B34669}"/>
              </a:ext>
            </a:extLst>
          </p:cNvPr>
          <p:cNvSpPr/>
          <p:nvPr/>
        </p:nvSpPr>
        <p:spPr>
          <a:xfrm>
            <a:off x="462224" y="955828"/>
            <a:ext cx="10862268" cy="4524315"/>
          </a:xfrm>
          <a:prstGeom prst="rect">
            <a:avLst/>
          </a:prstGeom>
        </p:spPr>
        <p:txBody>
          <a:bodyPr wrap="square">
            <a:spAutoFit/>
          </a:bodyPr>
          <a:lstStyle/>
          <a:p>
            <a:r>
              <a:rPr lang="en-US" sz="2400" b="1" dirty="0"/>
              <a:t>Businesses Apply Taxonomies to:</a:t>
            </a:r>
          </a:p>
          <a:p>
            <a:endParaRPr lang="en-US" sz="2400" dirty="0"/>
          </a:p>
          <a:p>
            <a:pPr marL="285750" indent="-285750">
              <a:buFont typeface="Arial" panose="020B0604020202020204" pitchFamily="34" charset="0"/>
              <a:buChar char="•"/>
            </a:pPr>
            <a:r>
              <a:rPr lang="en-US" sz="2400" dirty="0"/>
              <a:t>Achieve better Data Quality.</a:t>
            </a:r>
          </a:p>
          <a:p>
            <a:pPr marL="285750" indent="-285750">
              <a:buFont typeface="Arial" panose="020B0604020202020204" pitchFamily="34" charset="0"/>
              <a:buChar char="•"/>
            </a:pPr>
            <a:r>
              <a:rPr lang="en-US" sz="2400" dirty="0"/>
              <a:t>Organize metadata in an easy grasp format (e.g. a Website map).</a:t>
            </a:r>
          </a:p>
          <a:p>
            <a:pPr marL="285750" indent="-285750">
              <a:buFont typeface="Arial" panose="020B0604020202020204" pitchFamily="34" charset="0"/>
              <a:buChar char="•"/>
            </a:pPr>
            <a:r>
              <a:rPr lang="en-US" sz="2400" dirty="0"/>
              <a:t>Manage data assets through Data Governance.</a:t>
            </a:r>
          </a:p>
          <a:p>
            <a:pPr marL="285750" indent="-285750">
              <a:buFont typeface="Arial" panose="020B0604020202020204" pitchFamily="34" charset="0"/>
              <a:buChar char="•"/>
            </a:pPr>
            <a:r>
              <a:rPr lang="en-US" sz="2400" dirty="0"/>
              <a:t>Make it easier for a data steward to curate information.</a:t>
            </a:r>
          </a:p>
          <a:p>
            <a:pPr marL="285750" indent="-285750">
              <a:buFont typeface="Arial" panose="020B0604020202020204" pitchFamily="34" charset="0"/>
              <a:buChar char="•"/>
            </a:pPr>
            <a:r>
              <a:rPr lang="en-US" sz="2400" dirty="0"/>
              <a:t>Guide machine learning and data experiences towards identifying trends and patterns.</a:t>
            </a:r>
          </a:p>
          <a:p>
            <a:endParaRPr lang="en-US" sz="2400" dirty="0"/>
          </a:p>
          <a:p>
            <a:r>
              <a:rPr lang="en-US" sz="2400" dirty="0"/>
              <a:t>Finding a book or document in a library or a specific website in a browser like Google, requires taxonomies, as does using a thesaurus.</a:t>
            </a:r>
          </a:p>
          <a:p>
            <a:endParaRPr lang="en-US" sz="2400" dirty="0"/>
          </a:p>
        </p:txBody>
      </p:sp>
    </p:spTree>
    <p:extLst>
      <p:ext uri="{BB962C8B-B14F-4D97-AF65-F5344CB8AC3E}">
        <p14:creationId xmlns:p14="http://schemas.microsoft.com/office/powerpoint/2010/main" val="3074993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93281-C785-433C-ABEA-E89CD7EF9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2" y="577796"/>
            <a:ext cx="7254869" cy="5441152"/>
          </a:xfrm>
          <a:prstGeom prst="rect">
            <a:avLst/>
          </a:prstGeom>
        </p:spPr>
      </p:pic>
      <p:sp>
        <p:nvSpPr>
          <p:cNvPr id="4" name="TextBox 3">
            <a:extLst>
              <a:ext uri="{FF2B5EF4-FFF2-40B4-BE49-F238E27FC236}">
                <a16:creationId xmlns:a16="http://schemas.microsoft.com/office/drawing/2014/main" id="{BED18467-F239-4212-985B-203D0542C51E}"/>
              </a:ext>
            </a:extLst>
          </p:cNvPr>
          <p:cNvSpPr txBox="1"/>
          <p:nvPr/>
        </p:nvSpPr>
        <p:spPr>
          <a:xfrm>
            <a:off x="411982" y="3128832"/>
            <a:ext cx="2672862" cy="369332"/>
          </a:xfrm>
          <a:prstGeom prst="rect">
            <a:avLst/>
          </a:prstGeom>
          <a:noFill/>
        </p:spPr>
        <p:txBody>
          <a:bodyPr wrap="square" rtlCol="0">
            <a:spAutoFit/>
          </a:bodyPr>
          <a:lstStyle/>
          <a:p>
            <a:r>
              <a:rPr lang="en-US" b="1" i="1" dirty="0"/>
              <a:t>Sample Taxonomy</a:t>
            </a:r>
          </a:p>
        </p:txBody>
      </p:sp>
    </p:spTree>
    <p:extLst>
      <p:ext uri="{BB962C8B-B14F-4D97-AF65-F5344CB8AC3E}">
        <p14:creationId xmlns:p14="http://schemas.microsoft.com/office/powerpoint/2010/main" val="84001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6A4BBD-FFFC-4E67-AA15-87F1FAE1F8F6}"/>
              </a:ext>
            </a:extLst>
          </p:cNvPr>
          <p:cNvSpPr txBox="1"/>
          <p:nvPr/>
        </p:nvSpPr>
        <p:spPr>
          <a:xfrm>
            <a:off x="2291024" y="3024554"/>
            <a:ext cx="8098972" cy="523220"/>
          </a:xfrm>
          <a:prstGeom prst="rect">
            <a:avLst/>
          </a:prstGeom>
          <a:noFill/>
        </p:spPr>
        <p:txBody>
          <a:bodyPr wrap="square" rtlCol="0">
            <a:spAutoFit/>
          </a:bodyPr>
          <a:lstStyle/>
          <a:p>
            <a:r>
              <a:rPr lang="en-US" sz="2800" b="1" dirty="0"/>
              <a:t>Ontologies are made up of classes relationships</a:t>
            </a:r>
          </a:p>
        </p:txBody>
      </p:sp>
    </p:spTree>
    <p:extLst>
      <p:ext uri="{BB962C8B-B14F-4D97-AF65-F5344CB8AC3E}">
        <p14:creationId xmlns:p14="http://schemas.microsoft.com/office/powerpoint/2010/main" val="221112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62A42E-7417-4504-A542-6BE3EAE6D17F}"/>
              </a:ext>
            </a:extLst>
          </p:cNvPr>
          <p:cNvPicPr>
            <a:picLocks noChangeAspect="1"/>
          </p:cNvPicPr>
          <p:nvPr/>
        </p:nvPicPr>
        <p:blipFill rotWithShape="1">
          <a:blip r:embed="rId2"/>
          <a:srcRect l="23489" t="23736" r="27308" b="18535"/>
          <a:stretch/>
        </p:blipFill>
        <p:spPr>
          <a:xfrm>
            <a:off x="964642" y="1165609"/>
            <a:ext cx="5998866" cy="3959052"/>
          </a:xfrm>
          <a:prstGeom prst="rect">
            <a:avLst/>
          </a:prstGeom>
        </p:spPr>
      </p:pic>
      <p:sp>
        <p:nvSpPr>
          <p:cNvPr id="3" name="TextBox 2">
            <a:extLst>
              <a:ext uri="{FF2B5EF4-FFF2-40B4-BE49-F238E27FC236}">
                <a16:creationId xmlns:a16="http://schemas.microsoft.com/office/drawing/2014/main" id="{A2E522ED-F022-4163-9323-7BE2292440C6}"/>
              </a:ext>
            </a:extLst>
          </p:cNvPr>
          <p:cNvSpPr txBox="1"/>
          <p:nvPr/>
        </p:nvSpPr>
        <p:spPr>
          <a:xfrm>
            <a:off x="7218064" y="1983382"/>
            <a:ext cx="4568651" cy="2308324"/>
          </a:xfrm>
          <a:prstGeom prst="rect">
            <a:avLst/>
          </a:prstGeom>
          <a:noFill/>
        </p:spPr>
        <p:txBody>
          <a:bodyPr wrap="square" rtlCol="0">
            <a:spAutoFit/>
          </a:bodyPr>
          <a:lstStyle/>
          <a:p>
            <a:r>
              <a:rPr lang="en-US" sz="2400" b="1" dirty="0"/>
              <a:t>Two standards which govern  the construction of Ontologies are</a:t>
            </a:r>
          </a:p>
          <a:p>
            <a:endParaRPr lang="en-US" sz="2400" b="1" dirty="0"/>
          </a:p>
          <a:p>
            <a:r>
              <a:rPr lang="en-US" sz="2400" b="1" dirty="0">
                <a:solidFill>
                  <a:srgbClr val="0070C0"/>
                </a:solidFill>
              </a:rPr>
              <a:t>RDF : Resource Description framework</a:t>
            </a:r>
          </a:p>
          <a:p>
            <a:r>
              <a:rPr lang="en-US" sz="2400" b="1" dirty="0">
                <a:solidFill>
                  <a:srgbClr val="0070C0"/>
                </a:solidFill>
              </a:rPr>
              <a:t>OWL: Web Ontology Language</a:t>
            </a:r>
          </a:p>
        </p:txBody>
      </p:sp>
    </p:spTree>
    <p:extLst>
      <p:ext uri="{BB962C8B-B14F-4D97-AF65-F5344CB8AC3E}">
        <p14:creationId xmlns:p14="http://schemas.microsoft.com/office/powerpoint/2010/main" val="8117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F5E55-2767-4A45-891C-7BBF2B468F31}"/>
              </a:ext>
            </a:extLst>
          </p:cNvPr>
          <p:cNvSpPr txBox="1"/>
          <p:nvPr/>
        </p:nvSpPr>
        <p:spPr>
          <a:xfrm>
            <a:off x="823965" y="512466"/>
            <a:ext cx="8199455" cy="461665"/>
          </a:xfrm>
          <a:prstGeom prst="rect">
            <a:avLst/>
          </a:prstGeom>
          <a:noFill/>
        </p:spPr>
        <p:txBody>
          <a:bodyPr wrap="square" rtlCol="0">
            <a:spAutoFit/>
          </a:bodyPr>
          <a:lstStyle/>
          <a:p>
            <a:r>
              <a:rPr lang="en-US" sz="2400" b="1" dirty="0"/>
              <a:t>Ontologies are made up of 2 main components :</a:t>
            </a:r>
          </a:p>
        </p:txBody>
      </p:sp>
      <p:pic>
        <p:nvPicPr>
          <p:cNvPr id="3" name="Picture 2">
            <a:extLst>
              <a:ext uri="{FF2B5EF4-FFF2-40B4-BE49-F238E27FC236}">
                <a16:creationId xmlns:a16="http://schemas.microsoft.com/office/drawing/2014/main" id="{DACF3CED-E7B0-4357-A35E-0D55BCFE3236}"/>
              </a:ext>
            </a:extLst>
          </p:cNvPr>
          <p:cNvPicPr>
            <a:picLocks noChangeAspect="1"/>
          </p:cNvPicPr>
          <p:nvPr/>
        </p:nvPicPr>
        <p:blipFill rotWithShape="1">
          <a:blip r:embed="rId2"/>
          <a:srcRect l="13350" t="9084" r="12967" b="42125"/>
          <a:stretch/>
        </p:blipFill>
        <p:spPr>
          <a:xfrm>
            <a:off x="823965" y="1369072"/>
            <a:ext cx="4983982" cy="1856449"/>
          </a:xfrm>
          <a:prstGeom prst="rect">
            <a:avLst/>
          </a:prstGeom>
        </p:spPr>
      </p:pic>
      <p:pic>
        <p:nvPicPr>
          <p:cNvPr id="4" name="Picture 3">
            <a:extLst>
              <a:ext uri="{FF2B5EF4-FFF2-40B4-BE49-F238E27FC236}">
                <a16:creationId xmlns:a16="http://schemas.microsoft.com/office/drawing/2014/main" id="{E60E336C-CEC0-42DA-9D44-8B24B498940D}"/>
              </a:ext>
            </a:extLst>
          </p:cNvPr>
          <p:cNvPicPr>
            <a:picLocks noChangeAspect="1"/>
          </p:cNvPicPr>
          <p:nvPr/>
        </p:nvPicPr>
        <p:blipFill rotWithShape="1">
          <a:blip r:embed="rId3"/>
          <a:srcRect l="15165" t="23910" r="13214" b="35971"/>
          <a:stretch/>
        </p:blipFill>
        <p:spPr>
          <a:xfrm>
            <a:off x="2381459" y="3531345"/>
            <a:ext cx="7033847" cy="2216313"/>
          </a:xfrm>
          <a:prstGeom prst="rect">
            <a:avLst/>
          </a:prstGeom>
        </p:spPr>
      </p:pic>
      <p:sp>
        <p:nvSpPr>
          <p:cNvPr id="5" name="TextBox 4">
            <a:extLst>
              <a:ext uri="{FF2B5EF4-FFF2-40B4-BE49-F238E27FC236}">
                <a16:creationId xmlns:a16="http://schemas.microsoft.com/office/drawing/2014/main" id="{860431B0-9496-42A1-8B88-6F1CB84C6D10}"/>
              </a:ext>
            </a:extLst>
          </p:cNvPr>
          <p:cNvSpPr txBox="1"/>
          <p:nvPr/>
        </p:nvSpPr>
        <p:spPr>
          <a:xfrm>
            <a:off x="7777424" y="643095"/>
            <a:ext cx="404948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Each class represents a real world concept.</a:t>
            </a:r>
          </a:p>
          <a:p>
            <a:pPr marL="285750" indent="-285750">
              <a:buFont typeface="Arial" panose="020B0604020202020204" pitchFamily="34" charset="0"/>
              <a:buChar char="•"/>
            </a:pPr>
            <a:r>
              <a:rPr lang="en-US" dirty="0"/>
              <a:t>Classes &amp; relationships can be combined to assert statements about real world.</a:t>
            </a:r>
          </a:p>
          <a:p>
            <a:pPr marL="285750" indent="-285750">
              <a:buFont typeface="Arial" panose="020B0604020202020204" pitchFamily="34" charset="0"/>
              <a:buChar char="•"/>
            </a:pPr>
            <a:r>
              <a:rPr lang="en-US" dirty="0"/>
              <a:t>Ontologies can be used to describe real world relationships.</a:t>
            </a:r>
          </a:p>
        </p:txBody>
      </p:sp>
    </p:spTree>
    <p:extLst>
      <p:ext uri="{BB962C8B-B14F-4D97-AF65-F5344CB8AC3E}">
        <p14:creationId xmlns:p14="http://schemas.microsoft.com/office/powerpoint/2010/main" val="318927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87DDAF-8CDF-4E65-AF0B-B5E29FC0393B}"/>
              </a:ext>
            </a:extLst>
          </p:cNvPr>
          <p:cNvSpPr/>
          <p:nvPr/>
        </p:nvSpPr>
        <p:spPr>
          <a:xfrm>
            <a:off x="696686" y="977645"/>
            <a:ext cx="4528457" cy="4564648"/>
          </a:xfrm>
          <a:prstGeom prst="rect">
            <a:avLst/>
          </a:prstGeom>
        </p:spPr>
        <p:txBody>
          <a:bodyPr wrap="square">
            <a:spAutoFit/>
          </a:bodyPr>
          <a:lstStyle/>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Introduction</a:t>
            </a:r>
            <a:endParaRPr lang="en-US" sz="14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Overview of the Semantic Web</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How interrelated datasets (linked data) work</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Triples vs relations (tables)</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Semantic Web Standards</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RDF, OWL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SPARQL Syntax</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SELECT, WHERE, LIMIT, variables,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Shortcuts, graphs, and unions</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Querying a Semantic Website</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Accessing a SPARQL Endpoint</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Querying a dataset</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Advanced SPARQL Constructs</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FILTER, OPTIONAL,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B0EE6DD-7EAF-452A-8202-804C899BEA8D}"/>
              </a:ext>
            </a:extLst>
          </p:cNvPr>
          <p:cNvSpPr/>
          <p:nvPr/>
        </p:nvSpPr>
        <p:spPr>
          <a:xfrm>
            <a:off x="6464439" y="1088177"/>
            <a:ext cx="4809811" cy="2924775"/>
          </a:xfrm>
          <a:prstGeom prst="rect">
            <a:avLst/>
          </a:prstGeom>
        </p:spPr>
        <p:txBody>
          <a:bodyPr wrap="square">
            <a:spAutoFit/>
          </a:bodyPr>
          <a:lstStyle/>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Modelling Semantic Data</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URI, URL, URN, Namespace,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Semantic Web standards (RDF, OWL,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Integrating SPARQL into an Application</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Java libraries (Jena,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Transitioning a Website into a Semantic Web Website</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Converting data into semantic data</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Troubleshooting</a:t>
            </a:r>
            <a:endParaRPr lang="en-US" sz="14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Summary and Conclusion</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object 5">
            <a:extLst>
              <a:ext uri="{FF2B5EF4-FFF2-40B4-BE49-F238E27FC236}">
                <a16:creationId xmlns:a16="http://schemas.microsoft.com/office/drawing/2014/main" id="{A8F73BDD-EF38-48A3-9354-F48AC7BDF46B}"/>
              </a:ext>
            </a:extLst>
          </p:cNvPr>
          <p:cNvSpPr/>
          <p:nvPr/>
        </p:nvSpPr>
        <p:spPr>
          <a:xfrm>
            <a:off x="7081068" y="4980191"/>
            <a:ext cx="2474705" cy="562102"/>
          </a:xfrm>
          <a:prstGeom prst="rect">
            <a:avLst/>
          </a:prstGeom>
          <a:blipFill>
            <a:blip r:embed="rId2"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0A3E0778-BFA8-4B24-A728-25081D8DD5D8}"/>
              </a:ext>
            </a:extLst>
          </p:cNvPr>
          <p:cNvSpPr txBox="1"/>
          <p:nvPr/>
        </p:nvSpPr>
        <p:spPr>
          <a:xfrm>
            <a:off x="6791325" y="5542293"/>
            <a:ext cx="3514725" cy="369332"/>
          </a:xfrm>
          <a:prstGeom prst="rect">
            <a:avLst/>
          </a:prstGeom>
          <a:noFill/>
        </p:spPr>
        <p:txBody>
          <a:bodyPr wrap="square" rtlCol="0">
            <a:spAutoFit/>
          </a:bodyPr>
          <a:lstStyle/>
          <a:p>
            <a:r>
              <a:rPr lang="en-US" dirty="0"/>
              <a:t>Ajay Singhal : Skype: aksing1711</a:t>
            </a:r>
          </a:p>
        </p:txBody>
      </p:sp>
    </p:spTree>
    <p:extLst>
      <p:ext uri="{BB962C8B-B14F-4D97-AF65-F5344CB8AC3E}">
        <p14:creationId xmlns:p14="http://schemas.microsoft.com/office/powerpoint/2010/main" val="147700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B4809-5135-43A5-BB13-7325ECBA9428}"/>
              </a:ext>
            </a:extLst>
          </p:cNvPr>
          <p:cNvPicPr>
            <a:picLocks noChangeAspect="1"/>
          </p:cNvPicPr>
          <p:nvPr/>
        </p:nvPicPr>
        <p:blipFill rotWithShape="1">
          <a:blip r:embed="rId2"/>
          <a:srcRect l="13104" t="23150" r="14450" b="3004"/>
          <a:stretch/>
        </p:blipFill>
        <p:spPr>
          <a:xfrm>
            <a:off x="2792574" y="492368"/>
            <a:ext cx="6606852" cy="3788229"/>
          </a:xfrm>
          <a:prstGeom prst="rect">
            <a:avLst/>
          </a:prstGeom>
        </p:spPr>
      </p:pic>
      <p:sp>
        <p:nvSpPr>
          <p:cNvPr id="3" name="TextBox 2">
            <a:extLst>
              <a:ext uri="{FF2B5EF4-FFF2-40B4-BE49-F238E27FC236}">
                <a16:creationId xmlns:a16="http://schemas.microsoft.com/office/drawing/2014/main" id="{B4E3126D-37BD-45D2-8F51-D55F52C20896}"/>
              </a:ext>
            </a:extLst>
          </p:cNvPr>
          <p:cNvSpPr txBox="1"/>
          <p:nvPr/>
        </p:nvSpPr>
        <p:spPr>
          <a:xfrm>
            <a:off x="582805" y="4431323"/>
            <a:ext cx="1124410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Todd: an instance of class person</a:t>
            </a:r>
          </a:p>
          <a:p>
            <a:pPr marL="285750" indent="-285750">
              <a:buFont typeface="Arial" panose="020B0604020202020204" pitchFamily="34" charset="0"/>
              <a:buChar char="•"/>
            </a:pPr>
            <a:r>
              <a:rPr lang="en-US" sz="2000" dirty="0"/>
              <a:t>Spry, INC an instance of class organization .</a:t>
            </a:r>
          </a:p>
          <a:p>
            <a:pPr marL="285750" indent="-285750">
              <a:buFont typeface="Arial" panose="020B0604020202020204" pitchFamily="34" charset="0"/>
              <a:buChar char="•"/>
            </a:pPr>
            <a:r>
              <a:rPr lang="en-US" sz="2000" dirty="0"/>
              <a:t>Combination of classes &amp; relationships is known as TRIPLE.</a:t>
            </a:r>
          </a:p>
          <a:p>
            <a:pPr marL="285750" indent="-285750">
              <a:buFont typeface="Arial" panose="020B0604020202020204" pitchFamily="34" charset="0"/>
              <a:buChar char="•"/>
            </a:pPr>
            <a:r>
              <a:rPr lang="en-US" sz="2000" dirty="0"/>
              <a:t>Triples lay at heart of ontologies and can be merged together to provide a comprehensive view of real world within a ontology.</a:t>
            </a:r>
          </a:p>
        </p:txBody>
      </p:sp>
    </p:spTree>
    <p:extLst>
      <p:ext uri="{BB962C8B-B14F-4D97-AF65-F5344CB8AC3E}">
        <p14:creationId xmlns:p14="http://schemas.microsoft.com/office/powerpoint/2010/main" val="125738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2FCF9B-D1B6-47CB-875A-50C69DA4C851}"/>
              </a:ext>
            </a:extLst>
          </p:cNvPr>
          <p:cNvSpPr txBox="1"/>
          <p:nvPr/>
        </p:nvSpPr>
        <p:spPr>
          <a:xfrm>
            <a:off x="8088922" y="1446962"/>
            <a:ext cx="3406391" cy="3693319"/>
          </a:xfrm>
          <a:prstGeom prst="rect">
            <a:avLst/>
          </a:prstGeom>
          <a:noFill/>
        </p:spPr>
        <p:txBody>
          <a:bodyPr wrap="square" rtlCol="0">
            <a:spAutoFit/>
          </a:bodyPr>
          <a:lstStyle/>
          <a:p>
            <a:r>
              <a:rPr lang="en-US" b="1" i="1" dirty="0"/>
              <a:t>Within an ontology concepts are only defined in terms of relationship to other concepts.</a:t>
            </a:r>
          </a:p>
          <a:p>
            <a:endParaRPr lang="en-US" i="1" dirty="0"/>
          </a:p>
          <a:p>
            <a:r>
              <a:rPr lang="en-US" i="1" dirty="0"/>
              <a:t>Example: Describing a concept called “Mystery Person”</a:t>
            </a:r>
          </a:p>
          <a:p>
            <a:r>
              <a:rPr lang="en-US" i="1" dirty="0"/>
              <a:t>This has many relationships to other concepts</a:t>
            </a:r>
          </a:p>
          <a:p>
            <a:pPr marL="285750" indent="-285750">
              <a:buFont typeface="Arial" panose="020B0604020202020204" pitchFamily="34" charset="0"/>
              <a:buChar char="•"/>
            </a:pPr>
            <a:r>
              <a:rPr lang="en-US" i="1" dirty="0"/>
              <a:t>Gender</a:t>
            </a:r>
          </a:p>
          <a:p>
            <a:pPr marL="285750" indent="-285750">
              <a:buFont typeface="Arial" panose="020B0604020202020204" pitchFamily="34" charset="0"/>
              <a:buChar char="•"/>
            </a:pPr>
            <a:r>
              <a:rPr lang="en-US" i="1" dirty="0"/>
              <a:t>DOB</a:t>
            </a:r>
          </a:p>
          <a:p>
            <a:pPr marL="285750" indent="-285750">
              <a:buFont typeface="Arial" panose="020B0604020202020204" pitchFamily="34" charset="0"/>
              <a:buChar char="•"/>
            </a:pPr>
            <a:r>
              <a:rPr lang="en-US" i="1" dirty="0"/>
              <a:t>Race</a:t>
            </a:r>
          </a:p>
          <a:p>
            <a:pPr marL="285750" indent="-285750">
              <a:buFont typeface="Arial" panose="020B0604020202020204" pitchFamily="34" charset="0"/>
              <a:buChar char="•"/>
            </a:pPr>
            <a:r>
              <a:rPr lang="en-US" i="1" dirty="0"/>
              <a:t>Hair color</a:t>
            </a:r>
          </a:p>
          <a:p>
            <a:pPr marL="285750" indent="-285750">
              <a:buFont typeface="Arial" panose="020B0604020202020204" pitchFamily="34" charset="0"/>
              <a:buChar char="•"/>
            </a:pPr>
            <a:r>
              <a:rPr lang="en-US" i="1" dirty="0"/>
              <a:t>Address</a:t>
            </a:r>
          </a:p>
        </p:txBody>
      </p:sp>
      <p:pic>
        <p:nvPicPr>
          <p:cNvPr id="3" name="Picture 2">
            <a:extLst>
              <a:ext uri="{FF2B5EF4-FFF2-40B4-BE49-F238E27FC236}">
                <a16:creationId xmlns:a16="http://schemas.microsoft.com/office/drawing/2014/main" id="{8C0FC9CA-4922-41C1-B19B-9954A3892648}"/>
              </a:ext>
            </a:extLst>
          </p:cNvPr>
          <p:cNvPicPr>
            <a:picLocks noChangeAspect="1"/>
          </p:cNvPicPr>
          <p:nvPr/>
        </p:nvPicPr>
        <p:blipFill rotWithShape="1">
          <a:blip r:embed="rId3"/>
          <a:srcRect l="13351" t="3516" r="13379"/>
          <a:stretch/>
        </p:blipFill>
        <p:spPr>
          <a:xfrm>
            <a:off x="498005" y="1075447"/>
            <a:ext cx="7210147" cy="5340699"/>
          </a:xfrm>
          <a:prstGeom prst="rect">
            <a:avLst/>
          </a:prstGeom>
        </p:spPr>
      </p:pic>
    </p:spTree>
    <p:extLst>
      <p:ext uri="{BB962C8B-B14F-4D97-AF65-F5344CB8AC3E}">
        <p14:creationId xmlns:p14="http://schemas.microsoft.com/office/powerpoint/2010/main" val="300109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F0391-8A9C-4E62-97E6-1A0F54D87B2B}"/>
              </a:ext>
            </a:extLst>
          </p:cNvPr>
          <p:cNvPicPr>
            <a:picLocks noChangeAspect="1"/>
          </p:cNvPicPr>
          <p:nvPr/>
        </p:nvPicPr>
        <p:blipFill rotWithShape="1">
          <a:blip r:embed="rId3"/>
          <a:srcRect l="11868" r="11154"/>
          <a:stretch/>
        </p:blipFill>
        <p:spPr>
          <a:xfrm>
            <a:off x="633046" y="1046491"/>
            <a:ext cx="7375490" cy="5389477"/>
          </a:xfrm>
          <a:prstGeom prst="rect">
            <a:avLst/>
          </a:prstGeom>
          <a:ln>
            <a:solidFill>
              <a:schemeClr val="tx1"/>
            </a:solidFill>
          </a:ln>
        </p:spPr>
      </p:pic>
      <p:sp>
        <p:nvSpPr>
          <p:cNvPr id="3" name="TextBox 2">
            <a:extLst>
              <a:ext uri="{FF2B5EF4-FFF2-40B4-BE49-F238E27FC236}">
                <a16:creationId xmlns:a16="http://schemas.microsoft.com/office/drawing/2014/main" id="{83E88CCF-D7D7-4DA9-9B82-920E7600A196}"/>
              </a:ext>
            </a:extLst>
          </p:cNvPr>
          <p:cNvSpPr txBox="1"/>
          <p:nvPr/>
        </p:nvSpPr>
        <p:spPr>
          <a:xfrm>
            <a:off x="8309986" y="1511828"/>
            <a:ext cx="3037952" cy="1200329"/>
          </a:xfrm>
          <a:prstGeom prst="rect">
            <a:avLst/>
          </a:prstGeom>
          <a:noFill/>
        </p:spPr>
        <p:txBody>
          <a:bodyPr wrap="square" rtlCol="0">
            <a:spAutoFit/>
          </a:bodyPr>
          <a:lstStyle/>
          <a:p>
            <a:r>
              <a:rPr lang="en-US" i="1" dirty="0"/>
              <a:t>Ontologies are extensible and allow adding new relationships to existing relationships.</a:t>
            </a:r>
          </a:p>
        </p:txBody>
      </p:sp>
      <p:pic>
        <p:nvPicPr>
          <p:cNvPr id="4" name="Picture 3">
            <a:extLst>
              <a:ext uri="{FF2B5EF4-FFF2-40B4-BE49-F238E27FC236}">
                <a16:creationId xmlns:a16="http://schemas.microsoft.com/office/drawing/2014/main" id="{70BC3E91-E15A-46DB-8B35-2D4E6B79DD64}"/>
              </a:ext>
            </a:extLst>
          </p:cNvPr>
          <p:cNvPicPr>
            <a:picLocks noChangeAspect="1"/>
          </p:cNvPicPr>
          <p:nvPr/>
        </p:nvPicPr>
        <p:blipFill rotWithShape="1">
          <a:blip r:embed="rId4"/>
          <a:srcRect l="34780" t="34581" r="30522" b="33771"/>
          <a:stretch/>
        </p:blipFill>
        <p:spPr>
          <a:xfrm>
            <a:off x="8268200" y="3355792"/>
            <a:ext cx="3079738" cy="1580104"/>
          </a:xfrm>
          <a:prstGeom prst="rect">
            <a:avLst/>
          </a:prstGeom>
        </p:spPr>
      </p:pic>
    </p:spTree>
    <p:extLst>
      <p:ext uri="{BB962C8B-B14F-4D97-AF65-F5344CB8AC3E}">
        <p14:creationId xmlns:p14="http://schemas.microsoft.com/office/powerpoint/2010/main" val="1631113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12C69-5DC5-409C-B8B3-373A03E8DADB}"/>
              </a:ext>
            </a:extLst>
          </p:cNvPr>
          <p:cNvPicPr>
            <a:picLocks noChangeAspect="1"/>
          </p:cNvPicPr>
          <p:nvPr/>
        </p:nvPicPr>
        <p:blipFill rotWithShape="1">
          <a:blip r:embed="rId2"/>
          <a:srcRect l="11950" t="2636" r="13461" b="3883"/>
          <a:stretch/>
        </p:blipFill>
        <p:spPr>
          <a:xfrm>
            <a:off x="539192" y="633046"/>
            <a:ext cx="7198038" cy="5074418"/>
          </a:xfrm>
          <a:prstGeom prst="rect">
            <a:avLst/>
          </a:prstGeom>
        </p:spPr>
      </p:pic>
      <p:sp>
        <p:nvSpPr>
          <p:cNvPr id="3" name="TextBox 2">
            <a:extLst>
              <a:ext uri="{FF2B5EF4-FFF2-40B4-BE49-F238E27FC236}">
                <a16:creationId xmlns:a16="http://schemas.microsoft.com/office/drawing/2014/main" id="{35515BB8-613E-4D67-96B9-3EC4BB4477B8}"/>
              </a:ext>
            </a:extLst>
          </p:cNvPr>
          <p:cNvSpPr txBox="1"/>
          <p:nvPr/>
        </p:nvSpPr>
        <p:spPr>
          <a:xfrm>
            <a:off x="8179358" y="1617784"/>
            <a:ext cx="3547068" cy="3785652"/>
          </a:xfrm>
          <a:prstGeom prst="rect">
            <a:avLst/>
          </a:prstGeom>
          <a:noFill/>
        </p:spPr>
        <p:txBody>
          <a:bodyPr wrap="square" rtlCol="0">
            <a:spAutoFit/>
          </a:bodyPr>
          <a:lstStyle/>
          <a:p>
            <a:r>
              <a:rPr lang="en-US" sz="2000" dirty="0"/>
              <a:t>Many approaches capture knowledge in relationships ,established by different working groups and lead to huge source code.</a:t>
            </a:r>
          </a:p>
          <a:p>
            <a:endParaRPr lang="en-US" sz="2000" dirty="0"/>
          </a:p>
          <a:p>
            <a:r>
              <a:rPr lang="en-US" sz="2000" dirty="0"/>
              <a:t>This approach</a:t>
            </a:r>
          </a:p>
          <a:p>
            <a:pPr marL="285750" indent="-285750">
              <a:buFont typeface="Arial" panose="020B0604020202020204" pitchFamily="34" charset="0"/>
              <a:buChar char="•"/>
            </a:pPr>
            <a:r>
              <a:rPr lang="en-US" sz="2000" dirty="0"/>
              <a:t>Is extremely hard to manage</a:t>
            </a:r>
          </a:p>
          <a:p>
            <a:pPr marL="285750" indent="-285750">
              <a:buFont typeface="Arial" panose="020B0604020202020204" pitchFamily="34" charset="0"/>
              <a:buChar char="•"/>
            </a:pPr>
            <a:r>
              <a:rPr lang="en-US" sz="2000" dirty="0"/>
              <a:t>Can be managed by small group of engineers</a:t>
            </a:r>
          </a:p>
          <a:p>
            <a:pPr marL="285750" indent="-285750">
              <a:buFont typeface="Arial" panose="020B0604020202020204" pitchFamily="34" charset="0"/>
              <a:buChar char="•"/>
            </a:pPr>
            <a:r>
              <a:rPr lang="en-US" sz="2000" dirty="0"/>
              <a:t>Not easily adaptable to changes in environment</a:t>
            </a:r>
          </a:p>
        </p:txBody>
      </p:sp>
    </p:spTree>
    <p:extLst>
      <p:ext uri="{BB962C8B-B14F-4D97-AF65-F5344CB8AC3E}">
        <p14:creationId xmlns:p14="http://schemas.microsoft.com/office/powerpoint/2010/main" val="341149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AB29F3-5C2D-4CB5-BE24-D4847D72607B}"/>
              </a:ext>
            </a:extLst>
          </p:cNvPr>
          <p:cNvPicPr>
            <a:picLocks noChangeAspect="1"/>
          </p:cNvPicPr>
          <p:nvPr/>
        </p:nvPicPr>
        <p:blipFill rotWithShape="1">
          <a:blip r:embed="rId2"/>
          <a:srcRect l="11456" t="2198" r="11236" b="1538"/>
          <a:stretch/>
        </p:blipFill>
        <p:spPr>
          <a:xfrm>
            <a:off x="627037" y="884255"/>
            <a:ext cx="6627873" cy="4642338"/>
          </a:xfrm>
          <a:prstGeom prst="rect">
            <a:avLst/>
          </a:prstGeom>
        </p:spPr>
      </p:pic>
      <p:sp>
        <p:nvSpPr>
          <p:cNvPr id="3" name="TextBox 2">
            <a:extLst>
              <a:ext uri="{FF2B5EF4-FFF2-40B4-BE49-F238E27FC236}">
                <a16:creationId xmlns:a16="http://schemas.microsoft.com/office/drawing/2014/main" id="{199466C2-71C0-4FA3-AA66-6E221CB1E8A1}"/>
              </a:ext>
            </a:extLst>
          </p:cNvPr>
          <p:cNvSpPr txBox="1"/>
          <p:nvPr/>
        </p:nvSpPr>
        <p:spPr>
          <a:xfrm>
            <a:off x="7786783" y="2466760"/>
            <a:ext cx="3778180" cy="1477328"/>
          </a:xfrm>
          <a:prstGeom prst="rect">
            <a:avLst/>
          </a:prstGeom>
          <a:noFill/>
        </p:spPr>
        <p:txBody>
          <a:bodyPr wrap="square" rtlCol="0">
            <a:spAutoFit/>
          </a:bodyPr>
          <a:lstStyle/>
          <a:p>
            <a:r>
              <a:rPr lang="en-US" b="1" dirty="0"/>
              <a:t>Ontologies bring a new method in managing knowledge and capturing relationships.</a:t>
            </a:r>
          </a:p>
          <a:p>
            <a:r>
              <a:rPr lang="en-US" b="1" dirty="0"/>
              <a:t>Using models instead of codes allows adaptability </a:t>
            </a:r>
          </a:p>
        </p:txBody>
      </p:sp>
    </p:spTree>
    <p:extLst>
      <p:ext uri="{BB962C8B-B14F-4D97-AF65-F5344CB8AC3E}">
        <p14:creationId xmlns:p14="http://schemas.microsoft.com/office/powerpoint/2010/main" val="2294229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C809E3-C61E-48FF-845A-87D0E989573F}"/>
              </a:ext>
            </a:extLst>
          </p:cNvPr>
          <p:cNvPicPr>
            <a:picLocks noChangeAspect="1"/>
          </p:cNvPicPr>
          <p:nvPr/>
        </p:nvPicPr>
        <p:blipFill rotWithShape="1">
          <a:blip r:embed="rId3"/>
          <a:srcRect l="35461" t="11908" r="47427" b="32428"/>
          <a:stretch/>
        </p:blipFill>
        <p:spPr>
          <a:xfrm>
            <a:off x="4122227" y="349222"/>
            <a:ext cx="3033095" cy="5549914"/>
          </a:xfrm>
          <a:prstGeom prst="rect">
            <a:avLst/>
          </a:prstGeom>
        </p:spPr>
      </p:pic>
    </p:spTree>
    <p:extLst>
      <p:ext uri="{BB962C8B-B14F-4D97-AF65-F5344CB8AC3E}">
        <p14:creationId xmlns:p14="http://schemas.microsoft.com/office/powerpoint/2010/main" val="42712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B54FB-B3EA-4181-80EB-1F53AE3C7AD6}"/>
              </a:ext>
            </a:extLst>
          </p:cNvPr>
          <p:cNvSpPr/>
          <p:nvPr/>
        </p:nvSpPr>
        <p:spPr>
          <a:xfrm>
            <a:off x="646444" y="2121936"/>
            <a:ext cx="10547419" cy="2308324"/>
          </a:xfrm>
          <a:prstGeom prst="rect">
            <a:avLst/>
          </a:prstGeom>
        </p:spPr>
        <p:txBody>
          <a:bodyPr wrap="square">
            <a:spAutoFit/>
          </a:bodyPr>
          <a:lstStyle/>
          <a:p>
            <a:r>
              <a:rPr lang="en-US" sz="2400" dirty="0"/>
              <a:t>Every SPARQL Query has a </a:t>
            </a:r>
            <a:r>
              <a:rPr lang="en-US" sz="2400" b="1" dirty="0"/>
              <a:t>Solution Modifier (or head) and a Query Body. </a:t>
            </a:r>
          </a:p>
          <a:p>
            <a:r>
              <a:rPr lang="en-US" sz="2400" dirty="0"/>
              <a:t>The </a:t>
            </a:r>
            <a:r>
              <a:rPr lang="en-US" sz="2400" b="1" dirty="0"/>
              <a:t>Solution Modifier </a:t>
            </a:r>
            <a:r>
              <a:rPr lang="en-US" sz="2400" dirty="0"/>
              <a:t>provides the basis for categorizing different types of SPARQL Query solutions. </a:t>
            </a:r>
          </a:p>
          <a:p>
            <a:r>
              <a:rPr lang="en-US" sz="2400" dirty="0"/>
              <a:t>The </a:t>
            </a:r>
            <a:r>
              <a:rPr lang="en-US" sz="2400" b="1" dirty="0"/>
              <a:t>Query Body </a:t>
            </a:r>
            <a:r>
              <a:rPr lang="en-US" sz="2400" dirty="0"/>
              <a:t>comprises a collection of RDF statement patterns (represented using Turtle Notation) that represent the entity relationships to which a query is scoped.</a:t>
            </a:r>
          </a:p>
        </p:txBody>
      </p:sp>
    </p:spTree>
    <p:extLst>
      <p:ext uri="{BB962C8B-B14F-4D97-AF65-F5344CB8AC3E}">
        <p14:creationId xmlns:p14="http://schemas.microsoft.com/office/powerpoint/2010/main" val="182590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E65B7-4398-411B-B37B-FC8C95C72C4B}"/>
              </a:ext>
            </a:extLst>
          </p:cNvPr>
          <p:cNvSpPr/>
          <p:nvPr/>
        </p:nvSpPr>
        <p:spPr>
          <a:xfrm>
            <a:off x="4008313" y="2905780"/>
            <a:ext cx="4175374" cy="523220"/>
          </a:xfrm>
          <a:prstGeom prst="rect">
            <a:avLst/>
          </a:prstGeom>
        </p:spPr>
        <p:txBody>
          <a:bodyPr wrap="none">
            <a:spAutoFit/>
          </a:bodyPr>
          <a:lstStyle/>
          <a:p>
            <a:r>
              <a:rPr lang="en-US" sz="2800" dirty="0"/>
              <a:t>Read Oriented Query Types</a:t>
            </a:r>
          </a:p>
        </p:txBody>
      </p:sp>
    </p:spTree>
    <p:extLst>
      <p:ext uri="{BB962C8B-B14F-4D97-AF65-F5344CB8AC3E}">
        <p14:creationId xmlns:p14="http://schemas.microsoft.com/office/powerpoint/2010/main" val="225478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9B621A-5CA2-4942-95AB-9904354B95AF}"/>
              </a:ext>
            </a:extLst>
          </p:cNvPr>
          <p:cNvPicPr>
            <a:picLocks noChangeAspect="1"/>
          </p:cNvPicPr>
          <p:nvPr/>
        </p:nvPicPr>
        <p:blipFill rotWithShape="1">
          <a:blip r:embed="rId2"/>
          <a:srcRect l="26292" t="34724" r="26978" b="16191"/>
          <a:stretch/>
        </p:blipFill>
        <p:spPr>
          <a:xfrm>
            <a:off x="3466681" y="683287"/>
            <a:ext cx="8452583" cy="4994032"/>
          </a:xfrm>
          <a:prstGeom prst="rect">
            <a:avLst/>
          </a:prstGeom>
        </p:spPr>
      </p:pic>
      <p:sp>
        <p:nvSpPr>
          <p:cNvPr id="3" name="Rectangle 2">
            <a:extLst>
              <a:ext uri="{FF2B5EF4-FFF2-40B4-BE49-F238E27FC236}">
                <a16:creationId xmlns:a16="http://schemas.microsoft.com/office/drawing/2014/main" id="{B73DE944-68AB-4204-9744-716DD800D27E}"/>
              </a:ext>
            </a:extLst>
          </p:cNvPr>
          <p:cNvSpPr/>
          <p:nvPr/>
        </p:nvSpPr>
        <p:spPr>
          <a:xfrm>
            <a:off x="566057" y="2274838"/>
            <a:ext cx="2689609" cy="2308324"/>
          </a:xfrm>
          <a:prstGeom prst="rect">
            <a:avLst/>
          </a:prstGeom>
        </p:spPr>
        <p:txBody>
          <a:bodyPr wrap="square">
            <a:spAutoFit/>
          </a:bodyPr>
          <a:lstStyle/>
          <a:p>
            <a:endParaRPr lang="en-US" b="1" dirty="0"/>
          </a:p>
          <a:p>
            <a:endParaRPr lang="en-US" b="1" dirty="0"/>
          </a:p>
          <a:p>
            <a:r>
              <a:rPr lang="en-US" b="1" dirty="0"/>
              <a:t>SELECT — the Solution Modifier takes the form of a SELECT list, which is very much like a SQL SELECT list, that projects a query solution in tabular form</a:t>
            </a:r>
          </a:p>
        </p:txBody>
      </p:sp>
    </p:spTree>
    <p:extLst>
      <p:ext uri="{BB962C8B-B14F-4D97-AF65-F5344CB8AC3E}">
        <p14:creationId xmlns:p14="http://schemas.microsoft.com/office/powerpoint/2010/main" val="151016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230651-3D85-4286-965C-5D7B8C65A0D3}"/>
              </a:ext>
            </a:extLst>
          </p:cNvPr>
          <p:cNvPicPr>
            <a:picLocks noChangeAspect="1"/>
          </p:cNvPicPr>
          <p:nvPr/>
        </p:nvPicPr>
        <p:blipFill rotWithShape="1">
          <a:blip r:embed="rId2"/>
          <a:srcRect l="26621" t="29890" r="27225" b="19561"/>
          <a:stretch/>
        </p:blipFill>
        <p:spPr>
          <a:xfrm>
            <a:off x="3537021" y="643094"/>
            <a:ext cx="8383529" cy="5164852"/>
          </a:xfrm>
          <a:prstGeom prst="rect">
            <a:avLst/>
          </a:prstGeom>
        </p:spPr>
      </p:pic>
      <p:sp>
        <p:nvSpPr>
          <p:cNvPr id="3" name="Rectangle 2">
            <a:extLst>
              <a:ext uri="{FF2B5EF4-FFF2-40B4-BE49-F238E27FC236}">
                <a16:creationId xmlns:a16="http://schemas.microsoft.com/office/drawing/2014/main" id="{CE5C1CC4-D13A-431A-A21D-6213534B8DAE}"/>
              </a:ext>
            </a:extLst>
          </p:cNvPr>
          <p:cNvSpPr/>
          <p:nvPr/>
        </p:nvSpPr>
        <p:spPr>
          <a:xfrm>
            <a:off x="566057" y="2274838"/>
            <a:ext cx="2689609" cy="2031325"/>
          </a:xfrm>
          <a:prstGeom prst="rect">
            <a:avLst/>
          </a:prstGeom>
        </p:spPr>
        <p:txBody>
          <a:bodyPr wrap="square">
            <a:spAutoFit/>
          </a:bodyPr>
          <a:lstStyle/>
          <a:p>
            <a:endParaRPr lang="en-US" b="1" dirty="0"/>
          </a:p>
          <a:p>
            <a:endParaRPr lang="en-US" b="1" dirty="0"/>
          </a:p>
          <a:p>
            <a:r>
              <a:rPr lang="en-US" b="1" dirty="0"/>
              <a:t>CONSTRUCT — the Solution Modifier takes the form of an RDF sentence/statement graph specification</a:t>
            </a:r>
          </a:p>
        </p:txBody>
      </p:sp>
    </p:spTree>
    <p:extLst>
      <p:ext uri="{BB962C8B-B14F-4D97-AF65-F5344CB8AC3E}">
        <p14:creationId xmlns:p14="http://schemas.microsoft.com/office/powerpoint/2010/main" val="18557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9C8F71-995A-46E0-AEA7-1F0EADD5F8A1}"/>
              </a:ext>
            </a:extLst>
          </p:cNvPr>
          <p:cNvSpPr/>
          <p:nvPr/>
        </p:nvSpPr>
        <p:spPr>
          <a:xfrm>
            <a:off x="485670" y="1997839"/>
            <a:ext cx="4669134" cy="3139321"/>
          </a:xfrm>
          <a:prstGeom prst="rect">
            <a:avLst/>
          </a:prstGeom>
        </p:spPr>
        <p:txBody>
          <a:bodyPr wrap="square">
            <a:spAutoFit/>
          </a:bodyPr>
          <a:lstStyle/>
          <a:p>
            <a:r>
              <a:rPr lang="en-US" dirty="0"/>
              <a:t>When working with data, the vital issue of Data Flow that is, the movement of data, from creation to storage, revision, and repurposing  has historically been impeded by disparity along several lines, including </a:t>
            </a:r>
          </a:p>
          <a:p>
            <a:endParaRPr lang="en-US" dirty="0"/>
          </a:p>
          <a:p>
            <a:pPr marL="285750" indent="-285750">
              <a:buFont typeface="Arial" panose="020B0604020202020204" pitchFamily="34" charset="0"/>
              <a:buChar char="•"/>
            </a:pPr>
            <a:r>
              <a:rPr lang="en-US" b="1" dirty="0"/>
              <a:t>Data Item (i.e., Subject or Entity) Identifiers</a:t>
            </a:r>
          </a:p>
          <a:p>
            <a:pPr marL="285750" indent="-285750">
              <a:buFont typeface="Arial" panose="020B0604020202020204" pitchFamily="34" charset="0"/>
              <a:buChar char="•"/>
            </a:pPr>
            <a:r>
              <a:rPr lang="en-US" b="1" dirty="0"/>
              <a:t>Data Access Protocols</a:t>
            </a:r>
          </a:p>
          <a:p>
            <a:pPr marL="285750" indent="-285750">
              <a:buFont typeface="Arial" panose="020B0604020202020204" pitchFamily="34" charset="0"/>
              <a:buChar char="•"/>
            </a:pPr>
            <a:r>
              <a:rPr lang="en-US" b="1" dirty="0"/>
              <a:t>Data Structures</a:t>
            </a:r>
          </a:p>
          <a:p>
            <a:pPr marL="285750" indent="-285750">
              <a:buFont typeface="Arial" panose="020B0604020202020204" pitchFamily="34" charset="0"/>
              <a:buChar char="•"/>
            </a:pPr>
            <a:r>
              <a:rPr lang="en-US" b="1" dirty="0"/>
              <a:t>Data Locations</a:t>
            </a:r>
          </a:p>
          <a:p>
            <a:pPr marL="285750" indent="-285750">
              <a:buFont typeface="Arial" panose="020B0604020202020204" pitchFamily="34" charset="0"/>
              <a:buChar char="•"/>
            </a:pPr>
            <a:r>
              <a:rPr lang="en-US" b="1" dirty="0"/>
              <a:t>Data Query Languages</a:t>
            </a:r>
          </a:p>
        </p:txBody>
      </p:sp>
      <p:pic>
        <p:nvPicPr>
          <p:cNvPr id="4" name="Picture 3">
            <a:extLst>
              <a:ext uri="{FF2B5EF4-FFF2-40B4-BE49-F238E27FC236}">
                <a16:creationId xmlns:a16="http://schemas.microsoft.com/office/drawing/2014/main" id="{CF836641-5BEE-44C1-B063-FC7348996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901" y="311499"/>
            <a:ext cx="4904110" cy="5814385"/>
          </a:xfrm>
          <a:prstGeom prst="rect">
            <a:avLst/>
          </a:prstGeom>
        </p:spPr>
      </p:pic>
    </p:spTree>
    <p:extLst>
      <p:ext uri="{BB962C8B-B14F-4D97-AF65-F5344CB8AC3E}">
        <p14:creationId xmlns:p14="http://schemas.microsoft.com/office/powerpoint/2010/main" val="1475574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93E65-936B-4B41-A5E7-F8095427076B}"/>
              </a:ext>
            </a:extLst>
          </p:cNvPr>
          <p:cNvSpPr/>
          <p:nvPr/>
        </p:nvSpPr>
        <p:spPr>
          <a:xfrm>
            <a:off x="576105" y="2334289"/>
            <a:ext cx="3131736" cy="2031325"/>
          </a:xfrm>
          <a:prstGeom prst="rect">
            <a:avLst/>
          </a:prstGeom>
        </p:spPr>
        <p:txBody>
          <a:bodyPr wrap="square">
            <a:spAutoFit/>
          </a:bodyPr>
          <a:lstStyle/>
          <a:p>
            <a:r>
              <a:rPr lang="en-US" b="1" dirty="0"/>
              <a:t>DESCRIBE — a variant of CONSTRUCT where the Solution Modifier takes the form of an RDF sentence/statement graph specification that describes a selection of entities</a:t>
            </a:r>
          </a:p>
        </p:txBody>
      </p:sp>
      <p:pic>
        <p:nvPicPr>
          <p:cNvPr id="3" name="Picture 2">
            <a:extLst>
              <a:ext uri="{FF2B5EF4-FFF2-40B4-BE49-F238E27FC236}">
                <a16:creationId xmlns:a16="http://schemas.microsoft.com/office/drawing/2014/main" id="{B072D9FB-ACF6-417E-9311-2224AAF92E26}"/>
              </a:ext>
            </a:extLst>
          </p:cNvPr>
          <p:cNvPicPr>
            <a:picLocks noChangeAspect="1"/>
          </p:cNvPicPr>
          <p:nvPr/>
        </p:nvPicPr>
        <p:blipFill rotWithShape="1">
          <a:blip r:embed="rId2"/>
          <a:srcRect l="26621" t="31210" r="27061" b="19267"/>
          <a:stretch/>
        </p:blipFill>
        <p:spPr>
          <a:xfrm>
            <a:off x="3778182" y="693336"/>
            <a:ext cx="8119897" cy="5177413"/>
          </a:xfrm>
          <a:prstGeom prst="rect">
            <a:avLst/>
          </a:prstGeom>
        </p:spPr>
      </p:pic>
    </p:spTree>
    <p:extLst>
      <p:ext uri="{BB962C8B-B14F-4D97-AF65-F5344CB8AC3E}">
        <p14:creationId xmlns:p14="http://schemas.microsoft.com/office/powerpoint/2010/main" val="3550526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811013-FFBB-4F36-88E0-6FE574553324}"/>
              </a:ext>
            </a:extLst>
          </p:cNvPr>
          <p:cNvSpPr/>
          <p:nvPr/>
        </p:nvSpPr>
        <p:spPr>
          <a:xfrm>
            <a:off x="636395" y="2782669"/>
            <a:ext cx="2358014" cy="1200329"/>
          </a:xfrm>
          <a:prstGeom prst="rect">
            <a:avLst/>
          </a:prstGeom>
        </p:spPr>
        <p:txBody>
          <a:bodyPr wrap="square">
            <a:spAutoFit/>
          </a:bodyPr>
          <a:lstStyle/>
          <a:p>
            <a:r>
              <a:rPr lang="en-US" b="1" dirty="0"/>
              <a:t>ASK — this type of query returns a simple </a:t>
            </a:r>
            <a:r>
              <a:rPr lang="en-US" b="1" dirty="0" err="1"/>
              <a:t>boolean</a:t>
            </a:r>
            <a:r>
              <a:rPr lang="en-US" b="1" dirty="0"/>
              <a:t> (Yes or No) query solution</a:t>
            </a:r>
          </a:p>
        </p:txBody>
      </p:sp>
      <p:pic>
        <p:nvPicPr>
          <p:cNvPr id="3" name="Picture 2">
            <a:extLst>
              <a:ext uri="{FF2B5EF4-FFF2-40B4-BE49-F238E27FC236}">
                <a16:creationId xmlns:a16="http://schemas.microsoft.com/office/drawing/2014/main" id="{71FC1FAB-A3F0-453C-A0AB-5344B3BFF426}"/>
              </a:ext>
            </a:extLst>
          </p:cNvPr>
          <p:cNvPicPr>
            <a:picLocks noChangeAspect="1"/>
          </p:cNvPicPr>
          <p:nvPr/>
        </p:nvPicPr>
        <p:blipFill rotWithShape="1">
          <a:blip r:embed="rId2"/>
          <a:srcRect l="26539" t="36337" r="27143" b="22637"/>
          <a:stretch/>
        </p:blipFill>
        <p:spPr>
          <a:xfrm>
            <a:off x="2883876" y="1085221"/>
            <a:ext cx="9055644" cy="4511710"/>
          </a:xfrm>
          <a:prstGeom prst="rect">
            <a:avLst/>
          </a:prstGeom>
        </p:spPr>
      </p:pic>
    </p:spTree>
    <p:extLst>
      <p:ext uri="{BB962C8B-B14F-4D97-AF65-F5344CB8AC3E}">
        <p14:creationId xmlns:p14="http://schemas.microsoft.com/office/powerpoint/2010/main" val="4002753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E65B7-4398-411B-B37B-FC8C95C72C4B}"/>
              </a:ext>
            </a:extLst>
          </p:cNvPr>
          <p:cNvSpPr/>
          <p:nvPr/>
        </p:nvSpPr>
        <p:spPr>
          <a:xfrm>
            <a:off x="4008313" y="2905780"/>
            <a:ext cx="4257063" cy="523220"/>
          </a:xfrm>
          <a:prstGeom prst="rect">
            <a:avLst/>
          </a:prstGeom>
        </p:spPr>
        <p:txBody>
          <a:bodyPr wrap="none">
            <a:spAutoFit/>
          </a:bodyPr>
          <a:lstStyle/>
          <a:p>
            <a:r>
              <a:rPr lang="en-US" sz="2800" dirty="0"/>
              <a:t>Write Oriented Query Types</a:t>
            </a:r>
          </a:p>
        </p:txBody>
      </p:sp>
    </p:spTree>
    <p:extLst>
      <p:ext uri="{BB962C8B-B14F-4D97-AF65-F5344CB8AC3E}">
        <p14:creationId xmlns:p14="http://schemas.microsoft.com/office/powerpoint/2010/main" val="2912876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32A604-C726-475C-B115-EA91C77D56C2}"/>
              </a:ext>
            </a:extLst>
          </p:cNvPr>
          <p:cNvSpPr/>
          <p:nvPr/>
        </p:nvSpPr>
        <p:spPr>
          <a:xfrm>
            <a:off x="3812265" y="1104035"/>
            <a:ext cx="4567469" cy="369332"/>
          </a:xfrm>
          <a:prstGeom prst="rect">
            <a:avLst/>
          </a:prstGeom>
        </p:spPr>
        <p:txBody>
          <a:bodyPr wrap="none">
            <a:spAutoFit/>
          </a:bodyPr>
          <a:lstStyle/>
          <a:p>
            <a:r>
              <a:rPr lang="en-US" dirty="0"/>
              <a:t>CREATE — creates a new empty Named Graph.</a:t>
            </a:r>
          </a:p>
        </p:txBody>
      </p:sp>
      <p:pic>
        <p:nvPicPr>
          <p:cNvPr id="4" name="Picture 3">
            <a:extLst>
              <a:ext uri="{FF2B5EF4-FFF2-40B4-BE49-F238E27FC236}">
                <a16:creationId xmlns:a16="http://schemas.microsoft.com/office/drawing/2014/main" id="{957132EB-F973-4230-AC14-05319DC2B10F}"/>
              </a:ext>
            </a:extLst>
          </p:cNvPr>
          <p:cNvPicPr>
            <a:picLocks noChangeAspect="1"/>
          </p:cNvPicPr>
          <p:nvPr/>
        </p:nvPicPr>
        <p:blipFill rotWithShape="1">
          <a:blip r:embed="rId2"/>
          <a:srcRect l="26456" t="37656" r="26978" b="42271"/>
          <a:stretch/>
        </p:blipFill>
        <p:spPr>
          <a:xfrm>
            <a:off x="1758462" y="1698171"/>
            <a:ext cx="10111426" cy="2451798"/>
          </a:xfrm>
          <a:prstGeom prst="rect">
            <a:avLst/>
          </a:prstGeom>
        </p:spPr>
      </p:pic>
    </p:spTree>
    <p:extLst>
      <p:ext uri="{BB962C8B-B14F-4D97-AF65-F5344CB8AC3E}">
        <p14:creationId xmlns:p14="http://schemas.microsoft.com/office/powerpoint/2010/main" val="315465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F67960-1073-473D-B50C-D86723B6BA2B}"/>
              </a:ext>
            </a:extLst>
          </p:cNvPr>
          <p:cNvSpPr/>
          <p:nvPr/>
        </p:nvSpPr>
        <p:spPr>
          <a:xfrm>
            <a:off x="696685" y="734424"/>
            <a:ext cx="11160369" cy="369332"/>
          </a:xfrm>
          <a:prstGeom prst="rect">
            <a:avLst/>
          </a:prstGeom>
        </p:spPr>
        <p:txBody>
          <a:bodyPr wrap="square">
            <a:spAutoFit/>
          </a:bodyPr>
          <a:lstStyle/>
          <a:p>
            <a:r>
              <a:rPr lang="en-US" dirty="0"/>
              <a:t>INSERT — adds RDF sentences to a Named Graph explicitly or based on conditions satisfied in the SPARQL Query body</a:t>
            </a:r>
          </a:p>
        </p:txBody>
      </p:sp>
      <p:pic>
        <p:nvPicPr>
          <p:cNvPr id="4" name="Picture 3">
            <a:extLst>
              <a:ext uri="{FF2B5EF4-FFF2-40B4-BE49-F238E27FC236}">
                <a16:creationId xmlns:a16="http://schemas.microsoft.com/office/drawing/2014/main" id="{77DA9268-FB6A-43C9-9CB9-69A273D65950}"/>
              </a:ext>
            </a:extLst>
          </p:cNvPr>
          <p:cNvPicPr>
            <a:picLocks noChangeAspect="1"/>
          </p:cNvPicPr>
          <p:nvPr/>
        </p:nvPicPr>
        <p:blipFill rotWithShape="1">
          <a:blip r:embed="rId2"/>
          <a:srcRect l="27610" t="29304" r="27307" b="50000"/>
          <a:stretch/>
        </p:blipFill>
        <p:spPr>
          <a:xfrm>
            <a:off x="1368081" y="1316333"/>
            <a:ext cx="9455838" cy="2441750"/>
          </a:xfrm>
          <a:prstGeom prst="rect">
            <a:avLst/>
          </a:prstGeom>
        </p:spPr>
      </p:pic>
      <p:sp>
        <p:nvSpPr>
          <p:cNvPr id="5" name="Rectangle 4">
            <a:extLst>
              <a:ext uri="{FF2B5EF4-FFF2-40B4-BE49-F238E27FC236}">
                <a16:creationId xmlns:a16="http://schemas.microsoft.com/office/drawing/2014/main" id="{6A55FC0A-4761-4F92-834F-E069BE5319BC}"/>
              </a:ext>
            </a:extLst>
          </p:cNvPr>
          <p:cNvSpPr/>
          <p:nvPr/>
        </p:nvSpPr>
        <p:spPr>
          <a:xfrm>
            <a:off x="696685" y="4098444"/>
            <a:ext cx="5352556" cy="369332"/>
          </a:xfrm>
          <a:prstGeom prst="rect">
            <a:avLst/>
          </a:prstGeom>
        </p:spPr>
        <p:txBody>
          <a:bodyPr wrap="none">
            <a:spAutoFit/>
          </a:bodyPr>
          <a:lstStyle/>
          <a:p>
            <a:r>
              <a:rPr lang="en-US" dirty="0"/>
              <a:t>COPY — copies RDF sentences between Named Graphs</a:t>
            </a:r>
          </a:p>
        </p:txBody>
      </p:sp>
      <p:pic>
        <p:nvPicPr>
          <p:cNvPr id="6" name="Picture 5">
            <a:extLst>
              <a:ext uri="{FF2B5EF4-FFF2-40B4-BE49-F238E27FC236}">
                <a16:creationId xmlns:a16="http://schemas.microsoft.com/office/drawing/2014/main" id="{BB973901-433B-4C17-A88B-9D8DC8971B99}"/>
              </a:ext>
            </a:extLst>
          </p:cNvPr>
          <p:cNvPicPr>
            <a:picLocks noChangeAspect="1"/>
          </p:cNvPicPr>
          <p:nvPr/>
        </p:nvPicPr>
        <p:blipFill rotWithShape="1">
          <a:blip r:embed="rId3"/>
          <a:srcRect l="26621" t="45714" r="27473" b="43150"/>
          <a:stretch/>
        </p:blipFill>
        <p:spPr>
          <a:xfrm>
            <a:off x="1195754" y="4533091"/>
            <a:ext cx="9444829" cy="1288701"/>
          </a:xfrm>
          <a:prstGeom prst="rect">
            <a:avLst/>
          </a:prstGeom>
        </p:spPr>
      </p:pic>
    </p:spTree>
    <p:extLst>
      <p:ext uri="{BB962C8B-B14F-4D97-AF65-F5344CB8AC3E}">
        <p14:creationId xmlns:p14="http://schemas.microsoft.com/office/powerpoint/2010/main" val="336803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C72D7-770B-4920-8C61-A55607E39FEC}"/>
              </a:ext>
            </a:extLst>
          </p:cNvPr>
          <p:cNvSpPr/>
          <p:nvPr/>
        </p:nvSpPr>
        <p:spPr>
          <a:xfrm>
            <a:off x="629862" y="571472"/>
            <a:ext cx="5807615" cy="369332"/>
          </a:xfrm>
          <a:prstGeom prst="rect">
            <a:avLst/>
          </a:prstGeom>
        </p:spPr>
        <p:txBody>
          <a:bodyPr wrap="none">
            <a:spAutoFit/>
          </a:bodyPr>
          <a:lstStyle/>
          <a:p>
            <a:r>
              <a:rPr lang="en-US" dirty="0"/>
              <a:t>ADD — adds (or appends) RDF sentences to a Named Graph</a:t>
            </a:r>
          </a:p>
        </p:txBody>
      </p:sp>
      <p:pic>
        <p:nvPicPr>
          <p:cNvPr id="3" name="Picture 2">
            <a:extLst>
              <a:ext uri="{FF2B5EF4-FFF2-40B4-BE49-F238E27FC236}">
                <a16:creationId xmlns:a16="http://schemas.microsoft.com/office/drawing/2014/main" id="{595592A0-89B5-4AAB-8D30-31CCA3A339CB}"/>
              </a:ext>
            </a:extLst>
          </p:cNvPr>
          <p:cNvPicPr>
            <a:picLocks noChangeAspect="1"/>
          </p:cNvPicPr>
          <p:nvPr/>
        </p:nvPicPr>
        <p:blipFill rotWithShape="1">
          <a:blip r:embed="rId2"/>
          <a:srcRect l="26456" t="38975" r="27390" b="49999"/>
          <a:stretch/>
        </p:blipFill>
        <p:spPr>
          <a:xfrm>
            <a:off x="542611" y="1195754"/>
            <a:ext cx="11141992" cy="1497204"/>
          </a:xfrm>
          <a:prstGeom prst="rect">
            <a:avLst/>
          </a:prstGeom>
        </p:spPr>
      </p:pic>
      <p:sp>
        <p:nvSpPr>
          <p:cNvPr id="4" name="Rectangle 3">
            <a:extLst>
              <a:ext uri="{FF2B5EF4-FFF2-40B4-BE49-F238E27FC236}">
                <a16:creationId xmlns:a16="http://schemas.microsoft.com/office/drawing/2014/main" id="{854859B8-1321-4DE2-AF9B-E5B8DFA7A710}"/>
              </a:ext>
            </a:extLst>
          </p:cNvPr>
          <p:cNvSpPr/>
          <p:nvPr/>
        </p:nvSpPr>
        <p:spPr>
          <a:xfrm>
            <a:off x="629862" y="2947908"/>
            <a:ext cx="10965936" cy="646331"/>
          </a:xfrm>
          <a:prstGeom prst="rect">
            <a:avLst/>
          </a:prstGeom>
        </p:spPr>
        <p:txBody>
          <a:bodyPr wrap="square">
            <a:spAutoFit/>
          </a:bodyPr>
          <a:lstStyle/>
          <a:p>
            <a:r>
              <a:rPr lang="en-US" dirty="0"/>
              <a:t>MOVE — moves RDF sentences from one Named Graph to another Named Graph; i.e., the Source Named Graph and its sentences are permanently removed after successful recreation in the Target Named Graph</a:t>
            </a:r>
          </a:p>
        </p:txBody>
      </p:sp>
      <p:pic>
        <p:nvPicPr>
          <p:cNvPr id="5" name="Picture 4">
            <a:extLst>
              <a:ext uri="{FF2B5EF4-FFF2-40B4-BE49-F238E27FC236}">
                <a16:creationId xmlns:a16="http://schemas.microsoft.com/office/drawing/2014/main" id="{9A94C116-B2DC-4D26-9FBA-A39CD77266A9}"/>
              </a:ext>
            </a:extLst>
          </p:cNvPr>
          <p:cNvPicPr>
            <a:picLocks noChangeAspect="1"/>
          </p:cNvPicPr>
          <p:nvPr/>
        </p:nvPicPr>
        <p:blipFill rotWithShape="1">
          <a:blip r:embed="rId3"/>
          <a:srcRect l="26126" t="38095" r="27225" b="50000"/>
          <a:stretch/>
        </p:blipFill>
        <p:spPr>
          <a:xfrm>
            <a:off x="459040" y="3888631"/>
            <a:ext cx="10965936" cy="1574176"/>
          </a:xfrm>
          <a:prstGeom prst="rect">
            <a:avLst/>
          </a:prstGeom>
        </p:spPr>
      </p:pic>
    </p:spTree>
    <p:extLst>
      <p:ext uri="{BB962C8B-B14F-4D97-AF65-F5344CB8AC3E}">
        <p14:creationId xmlns:p14="http://schemas.microsoft.com/office/powerpoint/2010/main" val="2973974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B7F1AD-6B93-4EF8-A699-CDAB732F0669}"/>
              </a:ext>
            </a:extLst>
          </p:cNvPr>
          <p:cNvSpPr/>
          <p:nvPr/>
        </p:nvSpPr>
        <p:spPr>
          <a:xfrm>
            <a:off x="485670" y="555731"/>
            <a:ext cx="11160370" cy="923330"/>
          </a:xfrm>
          <a:prstGeom prst="rect">
            <a:avLst/>
          </a:prstGeom>
        </p:spPr>
        <p:txBody>
          <a:bodyPr wrap="square">
            <a:spAutoFit/>
          </a:bodyPr>
          <a:lstStyle/>
          <a:p>
            <a:r>
              <a:rPr lang="en-US" dirty="0"/>
              <a:t>DELETE — removes RDF sentences that satisfy conditions in the SPARQL Query body from the Target Named Graph. DELETE queries can explicitly target specific statements or target whatever statements satisfy a pattern built with variables</a:t>
            </a:r>
          </a:p>
        </p:txBody>
      </p:sp>
      <p:pic>
        <p:nvPicPr>
          <p:cNvPr id="4" name="Picture 3">
            <a:extLst>
              <a:ext uri="{FF2B5EF4-FFF2-40B4-BE49-F238E27FC236}">
                <a16:creationId xmlns:a16="http://schemas.microsoft.com/office/drawing/2014/main" id="{E5B6FB5D-90BA-4FD8-9D6F-A124E317AA9F}"/>
              </a:ext>
            </a:extLst>
          </p:cNvPr>
          <p:cNvPicPr>
            <a:picLocks noChangeAspect="1"/>
          </p:cNvPicPr>
          <p:nvPr/>
        </p:nvPicPr>
        <p:blipFill rotWithShape="1">
          <a:blip r:embed="rId3"/>
          <a:srcRect l="26292" t="46593" r="27225" b="22345"/>
          <a:stretch/>
        </p:blipFill>
        <p:spPr>
          <a:xfrm>
            <a:off x="428729" y="1718267"/>
            <a:ext cx="10987025" cy="4129873"/>
          </a:xfrm>
          <a:prstGeom prst="rect">
            <a:avLst/>
          </a:prstGeom>
        </p:spPr>
      </p:pic>
    </p:spTree>
    <p:extLst>
      <p:ext uri="{BB962C8B-B14F-4D97-AF65-F5344CB8AC3E}">
        <p14:creationId xmlns:p14="http://schemas.microsoft.com/office/powerpoint/2010/main" val="968327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7D43C6-EFB4-407F-A1B4-97D7C6E76FFE}"/>
              </a:ext>
            </a:extLst>
          </p:cNvPr>
          <p:cNvPicPr>
            <a:picLocks noChangeAspect="1"/>
          </p:cNvPicPr>
          <p:nvPr/>
        </p:nvPicPr>
        <p:blipFill rotWithShape="1">
          <a:blip r:embed="rId2"/>
          <a:srcRect l="26374" t="35458" r="27390" b="21319"/>
          <a:stretch/>
        </p:blipFill>
        <p:spPr>
          <a:xfrm>
            <a:off x="643094" y="755350"/>
            <a:ext cx="10168931" cy="5347300"/>
          </a:xfrm>
          <a:prstGeom prst="rect">
            <a:avLst/>
          </a:prstGeom>
        </p:spPr>
      </p:pic>
    </p:spTree>
    <p:extLst>
      <p:ext uri="{BB962C8B-B14F-4D97-AF65-F5344CB8AC3E}">
        <p14:creationId xmlns:p14="http://schemas.microsoft.com/office/powerpoint/2010/main" val="782593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98F1E-ED5C-4FC2-8B31-58E0175C5E00}"/>
              </a:ext>
            </a:extLst>
          </p:cNvPr>
          <p:cNvPicPr>
            <a:picLocks noChangeAspect="1"/>
          </p:cNvPicPr>
          <p:nvPr/>
        </p:nvPicPr>
        <p:blipFill rotWithShape="1">
          <a:blip r:embed="rId2"/>
          <a:srcRect l="26786" t="28571" r="27720" b="13553"/>
          <a:stretch/>
        </p:blipFill>
        <p:spPr>
          <a:xfrm>
            <a:off x="549309" y="371789"/>
            <a:ext cx="8564546" cy="5833809"/>
          </a:xfrm>
          <a:prstGeom prst="rect">
            <a:avLst/>
          </a:prstGeom>
        </p:spPr>
      </p:pic>
    </p:spTree>
    <p:extLst>
      <p:ext uri="{BB962C8B-B14F-4D97-AF65-F5344CB8AC3E}">
        <p14:creationId xmlns:p14="http://schemas.microsoft.com/office/powerpoint/2010/main" val="1586167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4C2F3-8177-439C-814C-66BA019380CE}"/>
              </a:ext>
            </a:extLst>
          </p:cNvPr>
          <p:cNvSpPr txBox="1"/>
          <p:nvPr/>
        </p:nvSpPr>
        <p:spPr>
          <a:xfrm>
            <a:off x="1366575" y="3059668"/>
            <a:ext cx="9133952" cy="400110"/>
          </a:xfrm>
          <a:prstGeom prst="rect">
            <a:avLst/>
          </a:prstGeom>
          <a:noFill/>
        </p:spPr>
        <p:txBody>
          <a:bodyPr wrap="square" rtlCol="0">
            <a:spAutoFit/>
          </a:bodyPr>
          <a:lstStyle/>
          <a:p>
            <a:r>
              <a:rPr lang="en-US" sz="2000" b="1" dirty="0"/>
              <a:t>SparQL Terminologies</a:t>
            </a:r>
          </a:p>
        </p:txBody>
      </p:sp>
    </p:spTree>
    <p:extLst>
      <p:ext uri="{BB962C8B-B14F-4D97-AF65-F5344CB8AC3E}">
        <p14:creationId xmlns:p14="http://schemas.microsoft.com/office/powerpoint/2010/main" val="157307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709CE3-C1FA-4907-860E-8AFF51D73E17}"/>
              </a:ext>
            </a:extLst>
          </p:cNvPr>
          <p:cNvSpPr txBox="1"/>
          <p:nvPr/>
        </p:nvSpPr>
        <p:spPr>
          <a:xfrm>
            <a:off x="4029389" y="3136612"/>
            <a:ext cx="5707464" cy="584775"/>
          </a:xfrm>
          <a:prstGeom prst="rect">
            <a:avLst/>
          </a:prstGeom>
          <a:noFill/>
        </p:spPr>
        <p:txBody>
          <a:bodyPr wrap="square" rtlCol="0">
            <a:spAutoFit/>
          </a:bodyPr>
          <a:lstStyle/>
          <a:p>
            <a:r>
              <a:rPr lang="en-US" sz="3200" b="1" dirty="0"/>
              <a:t>Ontology revisit</a:t>
            </a:r>
          </a:p>
        </p:txBody>
      </p:sp>
    </p:spTree>
    <p:extLst>
      <p:ext uri="{BB962C8B-B14F-4D97-AF65-F5344CB8AC3E}">
        <p14:creationId xmlns:p14="http://schemas.microsoft.com/office/powerpoint/2010/main" val="1859834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7EA42-36F0-40BB-9340-353650FE4487}"/>
              </a:ext>
            </a:extLst>
          </p:cNvPr>
          <p:cNvSpPr/>
          <p:nvPr/>
        </p:nvSpPr>
        <p:spPr>
          <a:xfrm>
            <a:off x="566056" y="781149"/>
            <a:ext cx="10929257" cy="2062103"/>
          </a:xfrm>
          <a:prstGeom prst="rect">
            <a:avLst/>
          </a:prstGeom>
        </p:spPr>
        <p:txBody>
          <a:bodyPr wrap="square">
            <a:spAutoFit/>
          </a:bodyPr>
          <a:lstStyle/>
          <a:p>
            <a:r>
              <a:rPr lang="en-US" sz="2800" b="1" dirty="0"/>
              <a:t>SPARQL Endpoint</a:t>
            </a:r>
          </a:p>
          <a:p>
            <a:endParaRPr lang="en-US" sz="2800" b="1" dirty="0"/>
          </a:p>
          <a:p>
            <a:r>
              <a:rPr lang="en-US" sz="2400" dirty="0"/>
              <a:t>It is a Point of Presence on an HTTP network that’s capable of receiving and processing SPARQL Protocol requests. It is identified by a URL commonly referred to as a SPARQL Endpoint URL.</a:t>
            </a:r>
          </a:p>
        </p:txBody>
      </p:sp>
      <p:sp>
        <p:nvSpPr>
          <p:cNvPr id="3" name="Rectangle 2">
            <a:extLst>
              <a:ext uri="{FF2B5EF4-FFF2-40B4-BE49-F238E27FC236}">
                <a16:creationId xmlns:a16="http://schemas.microsoft.com/office/drawing/2014/main" id="{519B074F-3C2F-4BE7-8B20-EA69F6A6A635}"/>
              </a:ext>
            </a:extLst>
          </p:cNvPr>
          <p:cNvSpPr/>
          <p:nvPr/>
        </p:nvSpPr>
        <p:spPr>
          <a:xfrm>
            <a:off x="566056" y="3429000"/>
            <a:ext cx="11100080" cy="2062103"/>
          </a:xfrm>
          <a:prstGeom prst="rect">
            <a:avLst/>
          </a:prstGeom>
        </p:spPr>
        <p:txBody>
          <a:bodyPr wrap="square">
            <a:spAutoFit/>
          </a:bodyPr>
          <a:lstStyle/>
          <a:p>
            <a:r>
              <a:rPr lang="en-US" sz="2800" b="1" dirty="0"/>
              <a:t>SPARQL Protocol</a:t>
            </a:r>
          </a:p>
          <a:p>
            <a:endParaRPr lang="en-US" sz="2800" b="1" dirty="0"/>
          </a:p>
          <a:p>
            <a:r>
              <a:rPr lang="en-US" sz="2400" dirty="0"/>
              <a:t>The SPARQL Protocol is an HTTP-based protocol for performing SPARQL operations against data via SPARQL Endpoints. Subject to the kind of operation being performed, HTTP payloads are dispatched using GET, POST, or PATCH methods.</a:t>
            </a:r>
          </a:p>
        </p:txBody>
      </p:sp>
    </p:spTree>
    <p:extLst>
      <p:ext uri="{BB962C8B-B14F-4D97-AF65-F5344CB8AC3E}">
        <p14:creationId xmlns:p14="http://schemas.microsoft.com/office/powerpoint/2010/main" val="2259055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AFDD3F-0BFE-48F7-B1EA-6B39901D386D}"/>
              </a:ext>
            </a:extLst>
          </p:cNvPr>
          <p:cNvSpPr/>
          <p:nvPr/>
        </p:nvSpPr>
        <p:spPr>
          <a:xfrm>
            <a:off x="525863" y="512021"/>
            <a:ext cx="11280950" cy="1631216"/>
          </a:xfrm>
          <a:prstGeom prst="rect">
            <a:avLst/>
          </a:prstGeom>
        </p:spPr>
        <p:txBody>
          <a:bodyPr wrap="square">
            <a:spAutoFit/>
          </a:bodyPr>
          <a:lstStyle/>
          <a:p>
            <a:r>
              <a:rPr lang="en-US" sz="2800" b="1" dirty="0"/>
              <a:t>Federated SPARQL</a:t>
            </a:r>
            <a:endParaRPr lang="en-US" dirty="0"/>
          </a:p>
          <a:p>
            <a:r>
              <a:rPr lang="en-US" sz="2400" dirty="0"/>
              <a:t>Federated SPARQL, (also referred to as SPARQL-FED), is the federated form of a SPARQL Query that provides access to RDF statements/sentences (data) provided by remote SPARQL Query Service endpoints.</a:t>
            </a:r>
          </a:p>
        </p:txBody>
      </p:sp>
      <p:pic>
        <p:nvPicPr>
          <p:cNvPr id="3" name="Picture 2">
            <a:extLst>
              <a:ext uri="{FF2B5EF4-FFF2-40B4-BE49-F238E27FC236}">
                <a16:creationId xmlns:a16="http://schemas.microsoft.com/office/drawing/2014/main" id="{AA4DDF73-E66F-478D-9DF6-1E8DCB6CDB78}"/>
              </a:ext>
            </a:extLst>
          </p:cNvPr>
          <p:cNvPicPr>
            <a:picLocks noChangeAspect="1"/>
          </p:cNvPicPr>
          <p:nvPr/>
        </p:nvPicPr>
        <p:blipFill rotWithShape="1">
          <a:blip r:embed="rId2"/>
          <a:srcRect l="25714" t="30623" r="27391" b="21319"/>
          <a:stretch/>
        </p:blipFill>
        <p:spPr>
          <a:xfrm>
            <a:off x="2421654" y="2143237"/>
            <a:ext cx="7003700" cy="4037284"/>
          </a:xfrm>
          <a:prstGeom prst="rect">
            <a:avLst/>
          </a:prstGeom>
        </p:spPr>
      </p:pic>
    </p:spTree>
    <p:extLst>
      <p:ext uri="{BB962C8B-B14F-4D97-AF65-F5344CB8AC3E}">
        <p14:creationId xmlns:p14="http://schemas.microsoft.com/office/powerpoint/2010/main" val="1002671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AF386E-117D-495E-AE94-F08091C0D303}"/>
              </a:ext>
            </a:extLst>
          </p:cNvPr>
          <p:cNvSpPr/>
          <p:nvPr/>
        </p:nvSpPr>
        <p:spPr>
          <a:xfrm>
            <a:off x="646444" y="788521"/>
            <a:ext cx="10949354" cy="4401205"/>
          </a:xfrm>
          <a:prstGeom prst="rect">
            <a:avLst/>
          </a:prstGeom>
        </p:spPr>
        <p:txBody>
          <a:bodyPr wrap="square">
            <a:spAutoFit/>
          </a:bodyPr>
          <a:lstStyle/>
          <a:p>
            <a:r>
              <a:rPr lang="en-US" sz="2000" b="1" dirty="0"/>
              <a:t>SPARQL Query Result Serialization Formats</a:t>
            </a:r>
            <a:r>
              <a:rPr lang="en-US" sz="2000" dirty="0"/>
              <a:t> are a variety of document content types associated with SPARQL Query solutions. Some Query Types limit the possible Serialization Formats in which their Results may be delivered. </a:t>
            </a:r>
          </a:p>
          <a:p>
            <a:endParaRPr lang="en-US" sz="2000" dirty="0"/>
          </a:p>
          <a:p>
            <a:r>
              <a:rPr lang="en-US" sz="2000" dirty="0"/>
              <a:t>Among others, these include</a:t>
            </a:r>
          </a:p>
          <a:p>
            <a:endParaRPr lang="en-US" sz="2000" dirty="0"/>
          </a:p>
          <a:p>
            <a:pPr marL="285750" indent="-285750">
              <a:buFont typeface="Arial" panose="020B0604020202020204" pitchFamily="34" charset="0"/>
              <a:buChar char="•"/>
            </a:pPr>
            <a:r>
              <a:rPr lang="en-US" sz="2000" dirty="0"/>
              <a:t>text/html — SELECT Queries</a:t>
            </a:r>
          </a:p>
          <a:p>
            <a:pPr marL="285750" indent="-285750">
              <a:buFont typeface="Arial" panose="020B0604020202020204" pitchFamily="34" charset="0"/>
              <a:buChar char="•"/>
            </a:pPr>
            <a:r>
              <a:rPr lang="en-US" sz="2000" dirty="0"/>
              <a:t>application/</a:t>
            </a:r>
            <a:r>
              <a:rPr lang="en-US" sz="2000" dirty="0" err="1"/>
              <a:t>sparql-results+xml</a:t>
            </a:r>
            <a:r>
              <a:rPr lang="en-US" sz="2000" dirty="0"/>
              <a:t> — SELECT Queries</a:t>
            </a:r>
          </a:p>
          <a:p>
            <a:pPr marL="285750" indent="-285750">
              <a:buFont typeface="Arial" panose="020B0604020202020204" pitchFamily="34" charset="0"/>
              <a:buChar char="•"/>
            </a:pPr>
            <a:r>
              <a:rPr lang="en-US" sz="2000" dirty="0"/>
              <a:t>application/</a:t>
            </a:r>
            <a:r>
              <a:rPr lang="en-US" sz="2000" dirty="0" err="1"/>
              <a:t>sparql-results+json</a:t>
            </a:r>
            <a:r>
              <a:rPr lang="en-US" sz="2000" dirty="0"/>
              <a:t> — SELECT Queries</a:t>
            </a:r>
          </a:p>
          <a:p>
            <a:pPr marL="285750" indent="-285750">
              <a:buFont typeface="Arial" panose="020B0604020202020204" pitchFamily="34" charset="0"/>
              <a:buChar char="•"/>
            </a:pPr>
            <a:r>
              <a:rPr lang="en-US" sz="2000" dirty="0"/>
              <a:t>text/turtle — CONSTRUCT &amp; DESCRIBE Queries</a:t>
            </a:r>
          </a:p>
          <a:p>
            <a:pPr marL="285750" indent="-285750">
              <a:buFont typeface="Arial" panose="020B0604020202020204" pitchFamily="34" charset="0"/>
              <a:buChar char="•"/>
            </a:pPr>
            <a:r>
              <a:rPr lang="en-US" sz="2000" dirty="0"/>
              <a:t>application/n-triples — CONSTRUCT &amp; DESCRIBE Queries</a:t>
            </a:r>
          </a:p>
          <a:p>
            <a:pPr marL="285750" indent="-285750">
              <a:buFont typeface="Arial" panose="020B0604020202020204" pitchFamily="34" charset="0"/>
              <a:buChar char="•"/>
            </a:pPr>
            <a:r>
              <a:rPr lang="en-US" sz="2000" dirty="0"/>
              <a:t>text/plain — CONSTRUCT &amp; DESCRIBE Queries</a:t>
            </a:r>
          </a:p>
          <a:p>
            <a:pPr marL="285750" indent="-285750">
              <a:buFont typeface="Arial" panose="020B0604020202020204" pitchFamily="34" charset="0"/>
              <a:buChar char="•"/>
            </a:pPr>
            <a:r>
              <a:rPr lang="en-US" sz="2000" dirty="0"/>
              <a:t>application/</a:t>
            </a:r>
            <a:r>
              <a:rPr lang="en-US" sz="2000" dirty="0" err="1"/>
              <a:t>ld+json</a:t>
            </a:r>
            <a:r>
              <a:rPr lang="en-US" sz="2000" dirty="0"/>
              <a:t> — CONSTRUCT &amp; DESCRIBE Queries</a:t>
            </a:r>
          </a:p>
          <a:p>
            <a:pPr marL="285750" indent="-285750">
              <a:buFont typeface="Arial" panose="020B0604020202020204" pitchFamily="34" charset="0"/>
              <a:buChar char="•"/>
            </a:pPr>
            <a:r>
              <a:rPr lang="en-US" sz="2000" dirty="0"/>
              <a:t>application/</a:t>
            </a:r>
            <a:r>
              <a:rPr lang="en-US" sz="2000" dirty="0" err="1"/>
              <a:t>rdf+xml</a:t>
            </a:r>
            <a:r>
              <a:rPr lang="en-US" sz="2000" dirty="0"/>
              <a:t> — CONSTRUCT &amp; DESCRIBE Queries</a:t>
            </a:r>
          </a:p>
        </p:txBody>
      </p:sp>
    </p:spTree>
    <p:extLst>
      <p:ext uri="{BB962C8B-B14F-4D97-AF65-F5344CB8AC3E}">
        <p14:creationId xmlns:p14="http://schemas.microsoft.com/office/powerpoint/2010/main" val="128433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EDC12-E910-4B51-A0E4-D1BB00833B4B}"/>
              </a:ext>
            </a:extLst>
          </p:cNvPr>
          <p:cNvSpPr/>
          <p:nvPr/>
        </p:nvSpPr>
        <p:spPr>
          <a:xfrm>
            <a:off x="556009" y="719522"/>
            <a:ext cx="10778532" cy="1754326"/>
          </a:xfrm>
          <a:prstGeom prst="rect">
            <a:avLst/>
          </a:prstGeom>
        </p:spPr>
        <p:txBody>
          <a:bodyPr wrap="square">
            <a:spAutoFit/>
          </a:bodyPr>
          <a:lstStyle/>
          <a:p>
            <a:r>
              <a:rPr lang="en-US" b="1" dirty="0"/>
              <a:t>SPARQL Query Service</a:t>
            </a:r>
          </a:p>
          <a:p>
            <a:endParaRPr lang="en-US" b="1" dirty="0"/>
          </a:p>
          <a:p>
            <a:r>
              <a:rPr lang="en-US" dirty="0"/>
              <a:t>A SPARQL Query Service is an HTTP Service (also known as a Web Service) that offers an API for performing Declarative Data Definition and Data Manipulation operations on data represented as RDF sentence collections. Service is usually provided by a (DBMS) or Triple/Quad Store associated with a URL that identifies its point of presence on an HTTP network.</a:t>
            </a:r>
          </a:p>
        </p:txBody>
      </p:sp>
      <p:sp>
        <p:nvSpPr>
          <p:cNvPr id="3" name="Rectangle 2">
            <a:extLst>
              <a:ext uri="{FF2B5EF4-FFF2-40B4-BE49-F238E27FC236}">
                <a16:creationId xmlns:a16="http://schemas.microsoft.com/office/drawing/2014/main" id="{84463060-9227-41DB-85F8-7C39B372EFE5}"/>
              </a:ext>
            </a:extLst>
          </p:cNvPr>
          <p:cNvSpPr/>
          <p:nvPr/>
        </p:nvSpPr>
        <p:spPr>
          <a:xfrm>
            <a:off x="556009" y="3005351"/>
            <a:ext cx="6096000" cy="369332"/>
          </a:xfrm>
          <a:prstGeom prst="rect">
            <a:avLst/>
          </a:prstGeom>
        </p:spPr>
        <p:txBody>
          <a:bodyPr>
            <a:spAutoFit/>
          </a:bodyPr>
          <a:lstStyle/>
          <a:p>
            <a:r>
              <a:rPr lang="en-US" b="1" dirty="0">
                <a:latin typeface="medium-content-sans-serif-font"/>
              </a:rPr>
              <a:t>SPARQL Query Service : HTML-based Query Editor</a:t>
            </a:r>
            <a:endParaRPr lang="en-US" b="1" i="0" dirty="0">
              <a:effectLst/>
              <a:latin typeface="medium-content-sans-serif-font"/>
            </a:endParaRPr>
          </a:p>
        </p:txBody>
      </p:sp>
      <p:sp>
        <p:nvSpPr>
          <p:cNvPr id="4" name="Rectangle 3">
            <a:extLst>
              <a:ext uri="{FF2B5EF4-FFF2-40B4-BE49-F238E27FC236}">
                <a16:creationId xmlns:a16="http://schemas.microsoft.com/office/drawing/2014/main" id="{1B674DE2-87A8-403E-AACB-CB74A21A1B1B}"/>
              </a:ext>
            </a:extLst>
          </p:cNvPr>
          <p:cNvSpPr/>
          <p:nvPr/>
        </p:nvSpPr>
        <p:spPr>
          <a:xfrm>
            <a:off x="556009" y="3574590"/>
            <a:ext cx="10949354" cy="1200329"/>
          </a:xfrm>
          <a:prstGeom prst="rect">
            <a:avLst/>
          </a:prstGeom>
        </p:spPr>
        <p:txBody>
          <a:bodyPr wrap="square">
            <a:spAutoFit/>
          </a:bodyPr>
          <a:lstStyle/>
          <a:p>
            <a:pPr marL="285750" indent="-285750">
              <a:buFont typeface="Arial" panose="020B0604020202020204" pitchFamily="34" charset="0"/>
              <a:buChar char="•"/>
            </a:pPr>
            <a:r>
              <a:rPr lang="en-US" dirty="0"/>
              <a:t>A SPARQL endpoint is paired with an HTML document that functions as a simple interface for query editing and execution. </a:t>
            </a:r>
          </a:p>
          <a:p>
            <a:pPr marL="285750" indent="-285750">
              <a:buFont typeface="Arial" panose="020B0604020202020204" pitchFamily="34" charset="0"/>
              <a:buChar char="•"/>
            </a:pPr>
            <a:r>
              <a:rPr lang="en-US" dirty="0"/>
              <a:t>By convention, the URL of this kind of document includes the literal sparql as the final path component or as the host part of a web site’s canonical name.</a:t>
            </a:r>
          </a:p>
        </p:txBody>
      </p:sp>
    </p:spTree>
    <p:extLst>
      <p:ext uri="{BB962C8B-B14F-4D97-AF65-F5344CB8AC3E}">
        <p14:creationId xmlns:p14="http://schemas.microsoft.com/office/powerpoint/2010/main" val="3339389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8234E6D-C60C-405C-A9F9-8E10C692F131}"/>
              </a:ext>
            </a:extLst>
          </p:cNvPr>
          <p:cNvSpPr>
            <a:spLocks noChangeArrowheads="1"/>
          </p:cNvSpPr>
          <p:nvPr/>
        </p:nvSpPr>
        <p:spPr bwMode="auto">
          <a:xfrm>
            <a:off x="673240" y="1398318"/>
            <a:ext cx="9978013"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2"/>
              </a:rPr>
              <a:t>http://linkeddata.uriburner.com/sparql</a:t>
            </a:r>
            <a:r>
              <a:rPr kumimoji="0" lang="en-US" altLang="en-US" b="0" i="0" u="none" strike="noStrike" cap="none" normalizeH="0" baseline="0" dirty="0">
                <a:ln>
                  <a:noFill/>
                </a:ln>
                <a:solidFill>
                  <a:schemeClr val="tx1"/>
                </a:solidFill>
                <a:effectLst/>
                <a:latin typeface="medium-content-serif-font"/>
              </a:rPr>
              <a:t> — </a:t>
            </a:r>
            <a:r>
              <a:rPr kumimoji="0" lang="en-US" altLang="en-US" b="0" i="0" u="none" strike="noStrike" cap="none" normalizeH="0" baseline="0" dirty="0" err="1">
                <a:ln>
                  <a:noFill/>
                </a:ln>
                <a:solidFill>
                  <a:schemeClr val="tx1"/>
                </a:solidFill>
                <a:effectLst/>
                <a:latin typeface="medium-content-serif-font"/>
              </a:rPr>
              <a:t>URIBurner</a:t>
            </a:r>
            <a:r>
              <a:rPr kumimoji="0" lang="en-US" altLang="en-US" b="0" i="0" u="none" strike="noStrike" cap="none" normalizeH="0" baseline="0" dirty="0">
                <a:ln>
                  <a:noFill/>
                </a:ln>
                <a:solidFill>
                  <a:schemeClr val="tx1"/>
                </a:solidFill>
                <a:effectLst/>
                <a:latin typeface="medium-content-serif-font"/>
              </a:rPr>
              <a:t> Service for “on the fly” Linked Data Generation from a myriad of Data Sources and APIs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3"/>
              </a:rPr>
              <a:t>http://lod.openlinksw.com/sparql</a:t>
            </a:r>
            <a:r>
              <a:rPr kumimoji="0" lang="en-US" altLang="en-US" b="0" i="0" u="none" strike="noStrike" cap="none" normalizeH="0" baseline="0" dirty="0">
                <a:ln>
                  <a:noFill/>
                </a:ln>
                <a:solidFill>
                  <a:schemeClr val="tx1"/>
                </a:solidFill>
                <a:effectLst/>
                <a:latin typeface="medium-content-serif-font"/>
              </a:rPr>
              <a:t> — Linked Open Data Cloud (or LOD Cloud) Cache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4"/>
              </a:rPr>
              <a:t>http://dbpedia.org/sparql</a:t>
            </a:r>
            <a:r>
              <a:rPr kumimoji="0" lang="en-US" altLang="en-US" b="0" i="0" u="none" strike="noStrike" cap="none" normalizeH="0" baseline="0" dirty="0">
                <a:ln>
                  <a:noFill/>
                </a:ln>
                <a:solidFill>
                  <a:schemeClr val="tx1"/>
                </a:solidFill>
                <a:effectLst/>
                <a:latin typeface="medium-content-serif-font"/>
              </a:rPr>
              <a:t> — </a:t>
            </a:r>
            <a:r>
              <a:rPr kumimoji="0" lang="en-US" altLang="en-US" b="0" i="0" u="none" strike="noStrike" cap="none" normalizeH="0" baseline="0" dirty="0" err="1">
                <a:ln>
                  <a:noFill/>
                </a:ln>
                <a:solidFill>
                  <a:schemeClr val="tx1"/>
                </a:solidFill>
                <a:effectLst/>
                <a:latin typeface="medium-content-serif-font"/>
              </a:rPr>
              <a:t>DBpedia</a:t>
            </a:r>
            <a:r>
              <a:rPr kumimoji="0" lang="en-US" altLang="en-US" b="0" i="0" u="none" strike="noStrike" cap="none" normalizeH="0" baseline="0" dirty="0">
                <a:ln>
                  <a:noFill/>
                </a:ln>
                <a:solidFill>
                  <a:schemeClr val="tx1"/>
                </a:solidFill>
                <a:effectLst/>
                <a:latin typeface="medium-content-serif-font"/>
              </a:rPr>
              <a:t> (nucleus of the LOD Cloud)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5"/>
              </a:rPr>
              <a:t>http://sparql.uniprot.org/</a:t>
            </a:r>
            <a:r>
              <a:rPr kumimoji="0" lang="en-US" altLang="en-US" b="0" i="0" u="none" strike="noStrike" cap="none" normalizeH="0" baseline="0" dirty="0">
                <a:ln>
                  <a:noFill/>
                </a:ln>
                <a:solidFill>
                  <a:schemeClr val="tx1"/>
                </a:solidFill>
                <a:effectLst/>
                <a:latin typeface="medium-content-serif-font"/>
              </a:rPr>
              <a:t> — </a:t>
            </a:r>
            <a:r>
              <a:rPr kumimoji="0" lang="en-US" altLang="en-US" b="0" i="0" u="none" strike="noStrike" cap="none" normalizeH="0" baseline="0" dirty="0" err="1">
                <a:ln>
                  <a:noFill/>
                </a:ln>
                <a:solidFill>
                  <a:schemeClr val="tx1"/>
                </a:solidFill>
                <a:effectLst/>
                <a:latin typeface="medium-content-serif-font"/>
              </a:rPr>
              <a:t>Uniprot</a:t>
            </a:r>
            <a:r>
              <a:rPr kumimoji="0" lang="en-US" altLang="en-US" b="0" i="0" u="none" strike="noStrike" cap="none" normalizeH="0" baseline="0" dirty="0">
                <a:ln>
                  <a:noFill/>
                </a:ln>
                <a:solidFill>
                  <a:schemeClr val="tx1"/>
                </a:solidFill>
                <a:effectLst/>
                <a:latin typeface="medium-content-serif-font"/>
              </a:rPr>
              <a:t> (Bleeding-edge </a:t>
            </a:r>
            <a:r>
              <a:rPr kumimoji="0" lang="en-US" altLang="en-US" b="0" i="0" u="none" strike="noStrike" cap="none" normalizeH="0" baseline="0" dirty="0" err="1">
                <a:ln>
                  <a:noFill/>
                </a:ln>
                <a:solidFill>
                  <a:schemeClr val="tx1"/>
                </a:solidFill>
                <a:effectLst/>
                <a:latin typeface="medium-content-serif-font"/>
              </a:rPr>
              <a:t>KnowledgeGraph</a:t>
            </a:r>
            <a:r>
              <a:rPr kumimoji="0" lang="en-US" altLang="en-US" b="0" i="0" u="none" strike="noStrike" cap="none" normalizeH="0" baseline="0" dirty="0">
                <a:ln>
                  <a:noFill/>
                </a:ln>
                <a:solidFill>
                  <a:schemeClr val="tx1"/>
                </a:solidFill>
                <a:effectLst/>
                <a:latin typeface="medium-content-serif-font"/>
              </a:rPr>
              <a:t> for Bioinformatics)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6"/>
              </a:rPr>
              <a:t>https://sparql.nextprot.org</a:t>
            </a:r>
            <a:r>
              <a:rPr kumimoji="0" lang="en-US" altLang="en-US" b="0" i="0" u="none" strike="noStrike" cap="none" normalizeH="0" baseline="0" dirty="0">
                <a:ln>
                  <a:noFill/>
                </a:ln>
                <a:solidFill>
                  <a:schemeClr val="tx1"/>
                </a:solidFill>
                <a:effectLst/>
                <a:latin typeface="medium-content-serif-font"/>
              </a:rPr>
              <a:t> — </a:t>
            </a:r>
            <a:r>
              <a:rPr kumimoji="0" lang="en-US" altLang="en-US" b="0" i="0" u="none" strike="noStrike" cap="none" normalizeH="0" baseline="0" dirty="0" err="1">
                <a:ln>
                  <a:noFill/>
                </a:ln>
                <a:solidFill>
                  <a:schemeClr val="tx1"/>
                </a:solidFill>
                <a:effectLst/>
                <a:latin typeface="medium-content-serif-font"/>
              </a:rPr>
              <a:t>neXtProt</a:t>
            </a:r>
            <a:r>
              <a:rPr kumimoji="0" lang="en-US" altLang="en-US" b="0" i="0" u="none" strike="noStrike" cap="none" normalizeH="0" baseline="0" dirty="0">
                <a:ln>
                  <a:noFill/>
                </a:ln>
                <a:solidFill>
                  <a:schemeClr val="tx1"/>
                </a:solidFill>
                <a:effectLst/>
                <a:latin typeface="medium-content-serif-font"/>
              </a:rPr>
              <a:t> (Bleeding-edge </a:t>
            </a:r>
            <a:r>
              <a:rPr kumimoji="0" lang="en-US" altLang="en-US" b="0" i="0" u="none" strike="noStrike" cap="none" normalizeH="0" baseline="0" dirty="0" err="1">
                <a:ln>
                  <a:noFill/>
                </a:ln>
                <a:solidFill>
                  <a:schemeClr val="tx1"/>
                </a:solidFill>
                <a:effectLst/>
                <a:latin typeface="medium-content-serif-font"/>
              </a:rPr>
              <a:t>KnowledgeGraph</a:t>
            </a:r>
            <a:r>
              <a:rPr kumimoji="0" lang="en-US" altLang="en-US" b="0" i="0" u="none" strike="noStrike" cap="none" normalizeH="0" baseline="0" dirty="0">
                <a:ln>
                  <a:noFill/>
                </a:ln>
                <a:solidFill>
                  <a:schemeClr val="tx1"/>
                </a:solidFill>
                <a:effectLst/>
                <a:latin typeface="medium-content-serif-font"/>
              </a:rPr>
              <a:t> for Bioinformatics)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7"/>
              </a:rPr>
              <a:t>https://sparql.rhea-db.org/sparql</a:t>
            </a:r>
            <a:r>
              <a:rPr kumimoji="0" lang="en-US" altLang="en-US" b="0" i="0" u="none" strike="noStrike" cap="none" normalizeH="0" baseline="0" dirty="0">
                <a:ln>
                  <a:noFill/>
                </a:ln>
                <a:solidFill>
                  <a:schemeClr val="tx1"/>
                </a:solidFill>
                <a:effectLst/>
                <a:latin typeface="medium-content-serif-font"/>
              </a:rPr>
              <a:t> — Rhea reactions data (Bleeding-edge </a:t>
            </a:r>
            <a:r>
              <a:rPr kumimoji="0" lang="en-US" altLang="en-US" b="0" i="0" u="none" strike="noStrike" cap="none" normalizeH="0" baseline="0" dirty="0" err="1">
                <a:ln>
                  <a:noFill/>
                </a:ln>
                <a:solidFill>
                  <a:schemeClr val="tx1"/>
                </a:solidFill>
                <a:effectLst/>
                <a:latin typeface="medium-content-serif-font"/>
              </a:rPr>
              <a:t>KnowledgeGraph</a:t>
            </a:r>
            <a:r>
              <a:rPr kumimoji="0" lang="en-US" altLang="en-US" b="0" i="0" u="none" strike="noStrike" cap="none" normalizeH="0" baseline="0" dirty="0">
                <a:ln>
                  <a:noFill/>
                </a:ln>
                <a:solidFill>
                  <a:schemeClr val="tx1"/>
                </a:solidFill>
                <a:effectLst/>
                <a:latin typeface="medium-content-serif-font"/>
              </a:rPr>
              <a:t> for Bioinformatics)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8"/>
              </a:rPr>
              <a:t>https://sparql.orthodb.org</a:t>
            </a:r>
            <a:r>
              <a:rPr kumimoji="0" lang="en-US" altLang="en-US" b="0" i="0" u="none" strike="noStrike" cap="none" normalizeH="0" baseline="0" dirty="0">
                <a:ln>
                  <a:noFill/>
                </a:ln>
                <a:solidFill>
                  <a:schemeClr val="tx1"/>
                </a:solidFill>
                <a:effectLst/>
                <a:latin typeface="medium-content-serif-font"/>
              </a:rPr>
              <a:t> — </a:t>
            </a:r>
            <a:r>
              <a:rPr kumimoji="0" lang="en-US" altLang="en-US" b="0" i="0" u="none" strike="noStrike" cap="none" normalizeH="0" baseline="0" dirty="0" err="1">
                <a:ln>
                  <a:noFill/>
                </a:ln>
                <a:solidFill>
                  <a:schemeClr val="tx1"/>
                </a:solidFill>
                <a:effectLst/>
                <a:latin typeface="medium-content-serif-font"/>
              </a:rPr>
              <a:t>OrthoDB</a:t>
            </a:r>
            <a:r>
              <a:rPr kumimoji="0" lang="en-US" altLang="en-US" b="0" i="0" u="none" strike="noStrike" cap="none" normalizeH="0" baseline="0" dirty="0">
                <a:ln>
                  <a:noFill/>
                </a:ln>
                <a:solidFill>
                  <a:schemeClr val="tx1"/>
                </a:solidFill>
                <a:effectLst/>
                <a:latin typeface="medium-content-serif-font"/>
              </a:rPr>
              <a:t> genetics data (Bleeding-edge </a:t>
            </a:r>
            <a:r>
              <a:rPr kumimoji="0" lang="en-US" altLang="en-US" b="0" i="0" u="none" strike="noStrike" cap="none" normalizeH="0" baseline="0" dirty="0" err="1">
                <a:ln>
                  <a:noFill/>
                </a:ln>
                <a:solidFill>
                  <a:schemeClr val="tx1"/>
                </a:solidFill>
                <a:effectLst/>
                <a:latin typeface="medium-content-serif-font"/>
              </a:rPr>
              <a:t>KnowledgeGraph</a:t>
            </a:r>
            <a:r>
              <a:rPr kumimoji="0" lang="en-US" altLang="en-US" b="0" i="0" u="none" strike="noStrike" cap="none" normalizeH="0" baseline="0" dirty="0">
                <a:ln>
                  <a:noFill/>
                </a:ln>
                <a:solidFill>
                  <a:schemeClr val="tx1"/>
                </a:solidFill>
                <a:effectLst/>
                <a:latin typeface="medium-content-serif-font"/>
              </a:rPr>
              <a:t> for Bioinformatics)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enlo"/>
                <a:hlinkClick r:id="rId9"/>
              </a:rPr>
              <a:t>https://sparql.omabrowser.org/sparql</a:t>
            </a:r>
            <a:r>
              <a:rPr kumimoji="0" lang="en-US" altLang="en-US" b="0" i="0" u="none" strike="noStrike" cap="none" normalizeH="0" baseline="0" dirty="0">
                <a:ln>
                  <a:noFill/>
                </a:ln>
                <a:solidFill>
                  <a:schemeClr val="tx1"/>
                </a:solidFill>
                <a:effectLst/>
                <a:latin typeface="medium-content-serif-font"/>
              </a:rPr>
              <a:t> — OMA (“Orthologous </a:t>
            </a:r>
            <a:r>
              <a:rPr kumimoji="0" lang="en-US" altLang="en-US" b="0" i="0" u="none" strike="noStrike" cap="none" normalizeH="0" baseline="0" dirty="0" err="1">
                <a:ln>
                  <a:noFill/>
                </a:ln>
                <a:solidFill>
                  <a:schemeClr val="tx1"/>
                </a:solidFill>
                <a:effectLst/>
                <a:latin typeface="medium-content-serif-font"/>
              </a:rPr>
              <a:t>MAtrix</a:t>
            </a:r>
            <a:r>
              <a:rPr kumimoji="0" lang="en-US" altLang="en-US" b="0" i="0" u="none" strike="noStrike" cap="none" normalizeH="0" baseline="0" dirty="0">
                <a:ln>
                  <a:noFill/>
                </a:ln>
                <a:solidFill>
                  <a:schemeClr val="tx1"/>
                </a:solidFill>
                <a:effectLst/>
                <a:latin typeface="medium-content-serif-font"/>
              </a:rPr>
              <a:t>”) genomics data (Bleeding-edge </a:t>
            </a:r>
            <a:r>
              <a:rPr kumimoji="0" lang="en-US" altLang="en-US" b="0" i="0" u="none" strike="noStrike" cap="none" normalizeH="0" baseline="0" dirty="0" err="1">
                <a:ln>
                  <a:noFill/>
                </a:ln>
                <a:solidFill>
                  <a:schemeClr val="tx1"/>
                </a:solidFill>
                <a:effectLst/>
                <a:latin typeface="medium-content-serif-font"/>
              </a:rPr>
              <a:t>KnowledgeGraph</a:t>
            </a:r>
            <a:r>
              <a:rPr kumimoji="0" lang="en-US" altLang="en-US" b="0" i="0" u="none" strike="noStrike" cap="none" normalizeH="0" baseline="0" dirty="0">
                <a:ln>
                  <a:noFill/>
                </a:ln>
                <a:solidFill>
                  <a:schemeClr val="tx1"/>
                </a:solidFill>
                <a:effectLst/>
                <a:latin typeface="medium-content-serif-font"/>
              </a:rPr>
              <a:t> for Bioinformatics)</a:t>
            </a:r>
            <a:endParaRPr kumimoji="0" lang="en-US" altLang="en-US"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4B1B5D4-B6A8-40A3-9BA1-427BBEB792A9}"/>
              </a:ext>
            </a:extLst>
          </p:cNvPr>
          <p:cNvSpPr/>
          <p:nvPr/>
        </p:nvSpPr>
        <p:spPr>
          <a:xfrm>
            <a:off x="832709" y="742295"/>
            <a:ext cx="2737224" cy="369332"/>
          </a:xfrm>
          <a:prstGeom prst="rect">
            <a:avLst/>
          </a:prstGeom>
        </p:spPr>
        <p:txBody>
          <a:bodyPr wrap="none">
            <a:spAutoFit/>
          </a:bodyPr>
          <a:lstStyle/>
          <a:p>
            <a:r>
              <a:rPr lang="en-US" b="1" dirty="0">
                <a:latin typeface="medium-content-sans-serif-font"/>
              </a:rPr>
              <a:t>HTML-based Query Editors</a:t>
            </a:r>
            <a:endParaRPr lang="en-US" dirty="0"/>
          </a:p>
        </p:txBody>
      </p:sp>
    </p:spTree>
    <p:extLst>
      <p:ext uri="{BB962C8B-B14F-4D97-AF65-F5344CB8AC3E}">
        <p14:creationId xmlns:p14="http://schemas.microsoft.com/office/powerpoint/2010/main" val="820255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16D70A-F2BE-49FE-93E2-2E61A5ACB569}"/>
              </a:ext>
            </a:extLst>
          </p:cNvPr>
          <p:cNvSpPr/>
          <p:nvPr/>
        </p:nvSpPr>
        <p:spPr>
          <a:xfrm>
            <a:off x="515816" y="2690336"/>
            <a:ext cx="3825073" cy="1477328"/>
          </a:xfrm>
          <a:prstGeom prst="rect">
            <a:avLst/>
          </a:prstGeom>
        </p:spPr>
        <p:txBody>
          <a:bodyPr wrap="square">
            <a:spAutoFit/>
          </a:bodyPr>
          <a:lstStyle/>
          <a:p>
            <a:r>
              <a:rPr lang="en-US" dirty="0">
                <a:latin typeface="medium-content-serif-font"/>
              </a:rPr>
              <a:t>A query is delivered to an endpoint via a HTTP request. The server associated with the endpoint returns a query solution via an HTTP response that includes a document URL.</a:t>
            </a:r>
            <a:endParaRPr lang="en-US" dirty="0"/>
          </a:p>
        </p:txBody>
      </p:sp>
      <p:sp>
        <p:nvSpPr>
          <p:cNvPr id="3" name="Rectangle 2">
            <a:extLst>
              <a:ext uri="{FF2B5EF4-FFF2-40B4-BE49-F238E27FC236}">
                <a16:creationId xmlns:a16="http://schemas.microsoft.com/office/drawing/2014/main" id="{B52628D0-2CF3-40FA-9C30-0018D157D60F}"/>
              </a:ext>
            </a:extLst>
          </p:cNvPr>
          <p:cNvSpPr/>
          <p:nvPr/>
        </p:nvSpPr>
        <p:spPr>
          <a:xfrm>
            <a:off x="4752871" y="512466"/>
            <a:ext cx="6923313" cy="5478423"/>
          </a:xfrm>
          <a:prstGeom prst="rect">
            <a:avLst/>
          </a:prstGeom>
        </p:spPr>
        <p:txBody>
          <a:bodyPr wrap="square">
            <a:spAutoFit/>
          </a:bodyPr>
          <a:lstStyle/>
          <a:p>
            <a:r>
              <a:rPr lang="en-US" sz="1400" dirty="0">
                <a:solidFill>
                  <a:srgbClr val="0070C0"/>
                </a:solidFill>
                <a:latin typeface="Menlo"/>
              </a:rPr>
              <a:t>SELECT DISTINCT</a:t>
            </a:r>
            <a:br>
              <a:rPr lang="en-US" sz="1400" dirty="0">
                <a:solidFill>
                  <a:srgbClr val="0070C0"/>
                </a:solidFill>
              </a:rPr>
            </a:br>
            <a:r>
              <a:rPr lang="en-US" sz="1400" dirty="0">
                <a:solidFill>
                  <a:srgbClr val="0070C0"/>
                </a:solidFill>
                <a:latin typeface="Menlo"/>
              </a:rPr>
              <a:t>?s3 AS ?</a:t>
            </a:r>
            <a:r>
              <a:rPr lang="en-US" sz="1400" dirty="0" err="1">
                <a:solidFill>
                  <a:srgbClr val="0070C0"/>
                </a:solidFill>
                <a:latin typeface="Menlo"/>
              </a:rPr>
              <a:t>appLabel</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?s7 AS ?</a:t>
            </a:r>
            <a:r>
              <a:rPr lang="en-US" sz="1400" dirty="0" err="1">
                <a:solidFill>
                  <a:srgbClr val="0070C0"/>
                </a:solidFill>
                <a:latin typeface="Menlo"/>
              </a:rPr>
              <a:t>versionLabel</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?s1 AS ?</a:t>
            </a:r>
            <a:r>
              <a:rPr lang="en-US" sz="1400" dirty="0" err="1">
                <a:solidFill>
                  <a:srgbClr val="0070C0"/>
                </a:solidFill>
                <a:latin typeface="Menlo"/>
              </a:rPr>
              <a:t>executableUri</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?s4 AS ?</a:t>
            </a:r>
            <a:r>
              <a:rPr lang="en-US" sz="1400" dirty="0" err="1">
                <a:solidFill>
                  <a:srgbClr val="0070C0"/>
                </a:solidFill>
                <a:latin typeface="Menlo"/>
              </a:rPr>
              <a:t>formatLabel</a:t>
            </a:r>
            <a:br>
              <a:rPr lang="en-US" sz="1400" dirty="0">
                <a:solidFill>
                  <a:srgbClr val="0070C0"/>
                </a:solidFill>
              </a:rPr>
            </a:br>
            <a:r>
              <a:rPr lang="en-US" sz="1400" dirty="0">
                <a:solidFill>
                  <a:srgbClr val="0070C0"/>
                </a:solidFill>
                <a:latin typeface="Menlo"/>
              </a:rPr>
              <a:t>?s6 AS ?</a:t>
            </a:r>
            <a:r>
              <a:rPr lang="en-US" sz="1400" dirty="0" err="1">
                <a:solidFill>
                  <a:srgbClr val="0070C0"/>
                </a:solidFill>
                <a:latin typeface="Menlo"/>
              </a:rPr>
              <a:t>OSUri</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?s8 AS ?</a:t>
            </a:r>
            <a:r>
              <a:rPr lang="en-US" sz="1400" dirty="0" err="1">
                <a:solidFill>
                  <a:srgbClr val="0070C0"/>
                </a:solidFill>
                <a:latin typeface="Menlo"/>
              </a:rPr>
              <a:t>OSLabel</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?s2 AS ?</a:t>
            </a:r>
            <a:r>
              <a:rPr lang="en-US" sz="1400" dirty="0" err="1">
                <a:solidFill>
                  <a:srgbClr val="0070C0"/>
                </a:solidFill>
                <a:latin typeface="Menlo"/>
              </a:rPr>
              <a:t>downloadUrl</a:t>
            </a: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FROM &lt;</a:t>
            </a:r>
            <a:r>
              <a:rPr lang="en-US" sz="1400" dirty="0" err="1">
                <a:solidFill>
                  <a:srgbClr val="0070C0"/>
                </a:solidFill>
                <a:latin typeface="Menlo"/>
              </a:rPr>
              <a:t>urn:data:openlink:products</a:t>
            </a:r>
            <a:r>
              <a:rPr lang="en-US" sz="1400" dirty="0">
                <a:solidFill>
                  <a:srgbClr val="0070C0"/>
                </a:solidFill>
                <a:latin typeface="Menlo"/>
              </a:rPr>
              <a:t>&gt; </a:t>
            </a:r>
            <a:br>
              <a:rPr lang="en-US" sz="1400" dirty="0">
                <a:solidFill>
                  <a:srgbClr val="0070C0"/>
                </a:solidFill>
              </a:rPr>
            </a:br>
            <a:r>
              <a:rPr lang="en-US" sz="1400" dirty="0">
                <a:solidFill>
                  <a:srgbClr val="0070C0"/>
                </a:solidFill>
                <a:latin typeface="Menlo"/>
              </a:rPr>
              <a:t>WHERE </a:t>
            </a:r>
            <a:br>
              <a:rPr lang="en-US" sz="1400" dirty="0">
                <a:solidFill>
                  <a:srgbClr val="0070C0"/>
                </a:solidFill>
              </a:rPr>
            </a:br>
            <a:r>
              <a:rPr lang="en-US" sz="1400" dirty="0">
                <a:solidFill>
                  <a:srgbClr val="0070C0"/>
                </a:solidFill>
                <a:latin typeface="Menlo"/>
              </a:rPr>
              <a:t>{</a:t>
            </a:r>
            <a:br>
              <a:rPr lang="en-US" sz="1400" dirty="0">
                <a:solidFill>
                  <a:srgbClr val="0070C0"/>
                </a:solidFill>
              </a:rPr>
            </a:br>
            <a:r>
              <a:rPr lang="en-US" sz="1400" dirty="0">
                <a:solidFill>
                  <a:srgbClr val="0070C0"/>
                </a:solidFill>
                <a:latin typeface="Menlo"/>
              </a:rPr>
              <a:t>?s1 a ?s9 .</a:t>
            </a:r>
            <a:br>
              <a:rPr lang="en-US" sz="1400" dirty="0">
                <a:solidFill>
                  <a:srgbClr val="0070C0"/>
                </a:solidFill>
              </a:rPr>
            </a:br>
            <a:r>
              <a:rPr lang="en-US" sz="1400" dirty="0">
                <a:solidFill>
                  <a:srgbClr val="0070C0"/>
                </a:solidFill>
                <a:latin typeface="Menlo"/>
              </a:rPr>
              <a:t>?s1 &lt;http://schema.org/downloadUrl&gt; ?s2 .</a:t>
            </a:r>
            <a:br>
              <a:rPr lang="en-US" sz="1400" dirty="0">
                <a:solidFill>
                  <a:srgbClr val="0070C0"/>
                </a:solidFill>
              </a:rPr>
            </a:br>
            <a:r>
              <a:rPr lang="en-US" sz="1400" dirty="0">
                <a:solidFill>
                  <a:srgbClr val="0070C0"/>
                </a:solidFill>
                <a:latin typeface="Menlo"/>
              </a:rPr>
              <a:t>?s1 &lt;http://schema.org/name&gt; ?s3 .</a:t>
            </a:r>
            <a:br>
              <a:rPr lang="en-US" sz="1400" dirty="0">
                <a:solidFill>
                  <a:srgbClr val="0070C0"/>
                </a:solidFill>
              </a:rPr>
            </a:br>
            <a:r>
              <a:rPr lang="en-US" sz="1400" dirty="0">
                <a:solidFill>
                  <a:srgbClr val="0070C0"/>
                </a:solidFill>
                <a:latin typeface="Menlo"/>
              </a:rPr>
              <a:t>?s1 &lt;http://purl.org/dc/terms/format&gt; ?s4 .</a:t>
            </a:r>
            <a:br>
              <a:rPr lang="en-US" sz="1400" dirty="0">
                <a:solidFill>
                  <a:srgbClr val="0070C0"/>
                </a:solidFill>
              </a:rPr>
            </a:br>
            <a:r>
              <a:rPr lang="en-US" sz="1400" dirty="0">
                <a:solidFill>
                  <a:srgbClr val="0070C0"/>
                </a:solidFill>
                <a:latin typeface="Menlo"/>
              </a:rPr>
              <a:t>?s1 &lt;http://schema.org/name&gt; ?s5 .</a:t>
            </a:r>
            <a:br>
              <a:rPr lang="en-US" sz="1400" dirty="0">
                <a:solidFill>
                  <a:srgbClr val="0070C0"/>
                </a:solidFill>
              </a:rPr>
            </a:br>
            <a:r>
              <a:rPr lang="en-US" sz="1400" dirty="0">
                <a:solidFill>
                  <a:srgbClr val="0070C0"/>
                </a:solidFill>
                <a:latin typeface="Menlo"/>
              </a:rPr>
              <a:t>?s1 &lt;http://www.openlinksw.com/ontology/software#hasOperatingSystemFamily&gt; ?s6 .</a:t>
            </a:r>
            <a:br>
              <a:rPr lang="en-US" sz="1400" dirty="0">
                <a:solidFill>
                  <a:srgbClr val="0070C0"/>
                </a:solidFill>
              </a:rPr>
            </a:br>
            <a:r>
              <a:rPr lang="en-US" sz="1400" dirty="0">
                <a:solidFill>
                  <a:srgbClr val="0070C0"/>
                </a:solidFill>
                <a:latin typeface="Menlo"/>
              </a:rPr>
              <a:t># FILTER ( ?s6 = &lt;http://www.openlinksw.com/ontology/software#GenericLinux&gt; ) .</a:t>
            </a:r>
            <a:br>
              <a:rPr lang="en-US" sz="1400" dirty="0">
                <a:solidFill>
                  <a:srgbClr val="0070C0"/>
                </a:solidFill>
              </a:rPr>
            </a:br>
            <a:r>
              <a:rPr lang="en-US" sz="1400" dirty="0">
                <a:solidFill>
                  <a:srgbClr val="0070C0"/>
                </a:solidFill>
                <a:latin typeface="Menlo"/>
              </a:rPr>
              <a:t>?s1 &lt;http://www.openlinksw.com/ontology/products#versionText&gt; ?s7 .</a:t>
            </a:r>
            <a:br>
              <a:rPr lang="en-US" sz="1400" dirty="0">
                <a:solidFill>
                  <a:srgbClr val="0070C0"/>
                </a:solidFill>
              </a:rPr>
            </a:br>
            <a:r>
              <a:rPr lang="en-US" sz="1400" dirty="0">
                <a:solidFill>
                  <a:srgbClr val="0070C0"/>
                </a:solidFill>
                <a:latin typeface="Menlo"/>
              </a:rPr>
              <a:t>?s6 </a:t>
            </a:r>
            <a:r>
              <a:rPr lang="en-US" sz="1400" dirty="0" err="1">
                <a:solidFill>
                  <a:srgbClr val="0070C0"/>
                </a:solidFill>
                <a:latin typeface="Menlo"/>
              </a:rPr>
              <a:t>schema:name</a:t>
            </a:r>
            <a:r>
              <a:rPr lang="en-US" sz="1400" dirty="0">
                <a:solidFill>
                  <a:srgbClr val="0070C0"/>
                </a:solidFill>
                <a:latin typeface="Menlo"/>
              </a:rPr>
              <a:t> ?s8 . </a:t>
            </a:r>
            <a:br>
              <a:rPr lang="en-US" sz="1400" dirty="0">
                <a:solidFill>
                  <a:srgbClr val="0070C0"/>
                </a:solidFill>
              </a:rPr>
            </a:br>
            <a:r>
              <a:rPr lang="en-US" sz="1400" dirty="0">
                <a:solidFill>
                  <a:srgbClr val="0070C0"/>
                </a:solidFill>
                <a:latin typeface="Menlo"/>
              </a:rPr>
              <a:t>FILTER ( ?s9 IN ( &lt;http://www.openlinksw.com/ontology/installers#ExecutableArchive&gt; , </a:t>
            </a:r>
            <a:br>
              <a:rPr lang="en-US" sz="1400" dirty="0">
                <a:solidFill>
                  <a:srgbClr val="0070C0"/>
                </a:solidFill>
              </a:rPr>
            </a:br>
            <a:r>
              <a:rPr lang="en-US" sz="1400" dirty="0">
                <a:solidFill>
                  <a:srgbClr val="0070C0"/>
                </a:solidFill>
                <a:latin typeface="Menlo"/>
              </a:rPr>
              <a:t>&lt;http://www.openlinksw.com/ontology/installers#InitializationFile&gt;</a:t>
            </a:r>
            <a:br>
              <a:rPr lang="en-US" sz="1400" dirty="0">
                <a:solidFill>
                  <a:srgbClr val="0070C0"/>
                </a:solidFill>
              </a:rPr>
            </a:br>
            <a:r>
              <a:rPr lang="en-US" sz="1400" dirty="0">
                <a:solidFill>
                  <a:srgbClr val="0070C0"/>
                </a:solidFill>
                <a:latin typeface="Menlo"/>
              </a:rPr>
              <a:t>) )</a:t>
            </a:r>
            <a:br>
              <a:rPr lang="en-US" sz="1400" dirty="0">
                <a:solidFill>
                  <a:srgbClr val="0070C0"/>
                </a:solidFill>
              </a:rPr>
            </a:br>
            <a:r>
              <a:rPr lang="en-US" sz="1400" dirty="0">
                <a:solidFill>
                  <a:srgbClr val="0070C0"/>
                </a:solidFill>
                <a:latin typeface="Menlo"/>
              </a:rPr>
              <a:t>}</a:t>
            </a:r>
            <a:br>
              <a:rPr lang="en-US" sz="1400" dirty="0">
                <a:solidFill>
                  <a:srgbClr val="0070C0"/>
                </a:solidFill>
              </a:rPr>
            </a:br>
            <a:r>
              <a:rPr lang="en-US" sz="1400" dirty="0">
                <a:solidFill>
                  <a:srgbClr val="0070C0"/>
                </a:solidFill>
                <a:latin typeface="Menlo"/>
              </a:rPr>
              <a:t>ORDER BY 5 1</a:t>
            </a:r>
            <a:endParaRPr lang="en-US" sz="1400" dirty="0">
              <a:solidFill>
                <a:srgbClr val="0070C0"/>
              </a:solidFill>
            </a:endParaRPr>
          </a:p>
        </p:txBody>
      </p:sp>
    </p:spTree>
    <p:extLst>
      <p:ext uri="{BB962C8B-B14F-4D97-AF65-F5344CB8AC3E}">
        <p14:creationId xmlns:p14="http://schemas.microsoft.com/office/powerpoint/2010/main" val="1614179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D9082B-A159-4EC6-944F-A348B10504B9}"/>
              </a:ext>
            </a:extLst>
          </p:cNvPr>
          <p:cNvSpPr/>
          <p:nvPr/>
        </p:nvSpPr>
        <p:spPr>
          <a:xfrm>
            <a:off x="3299209" y="2746271"/>
            <a:ext cx="6096000" cy="1200329"/>
          </a:xfrm>
          <a:prstGeom prst="rect">
            <a:avLst/>
          </a:prstGeom>
        </p:spPr>
        <p:txBody>
          <a:bodyPr>
            <a:spAutoFit/>
          </a:bodyPr>
          <a:lstStyle/>
          <a:p>
            <a:r>
              <a:rPr lang="en-US" sz="2400" dirty="0"/>
              <a:t>SPARQL Queries are executable directly from your computer’s operating system via curl — a generic HTTP command invocation utility.</a:t>
            </a:r>
          </a:p>
        </p:txBody>
      </p:sp>
    </p:spTree>
    <p:extLst>
      <p:ext uri="{BB962C8B-B14F-4D97-AF65-F5344CB8AC3E}">
        <p14:creationId xmlns:p14="http://schemas.microsoft.com/office/powerpoint/2010/main" val="513211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C932E2-ADE9-452E-8488-B165FFBB1884}"/>
              </a:ext>
            </a:extLst>
          </p:cNvPr>
          <p:cNvSpPr/>
          <p:nvPr/>
        </p:nvSpPr>
        <p:spPr>
          <a:xfrm>
            <a:off x="512465" y="1080763"/>
            <a:ext cx="10932607" cy="4247317"/>
          </a:xfrm>
          <a:prstGeom prst="rect">
            <a:avLst/>
          </a:prstGeom>
        </p:spPr>
        <p:txBody>
          <a:bodyPr wrap="square">
            <a:spAutoFit/>
          </a:bodyPr>
          <a:lstStyle/>
          <a:p>
            <a:r>
              <a:rPr lang="en-US" sz="2400" dirty="0"/>
              <a:t>Get output as JSON</a:t>
            </a:r>
          </a:p>
          <a:p>
            <a:endParaRPr lang="en-US" dirty="0"/>
          </a:p>
          <a:p>
            <a:r>
              <a:rPr lang="en-US" dirty="0"/>
              <a:t>QUERY=$(&lt;sample-</a:t>
            </a:r>
            <a:r>
              <a:rPr lang="en-US" dirty="0" err="1"/>
              <a:t>query.sparql</a:t>
            </a:r>
            <a:r>
              <a:rPr lang="en-US" dirty="0"/>
              <a:t>) &amp;&amp; curl -X POST -H "</a:t>
            </a:r>
            <a:r>
              <a:rPr lang="en-US" dirty="0" err="1"/>
              <a:t>Accept:application</a:t>
            </a:r>
            <a:r>
              <a:rPr lang="en-US" dirty="0"/>
              <a:t>/</a:t>
            </a:r>
            <a:r>
              <a:rPr lang="en-US" dirty="0" err="1"/>
              <a:t>sparql-results+json</a:t>
            </a:r>
            <a:r>
              <a:rPr lang="en-US" dirty="0"/>
              <a:t>" --data-</a:t>
            </a:r>
            <a:r>
              <a:rPr lang="en-US" dirty="0" err="1"/>
              <a:t>urlencode</a:t>
            </a:r>
            <a:r>
              <a:rPr lang="en-US" dirty="0"/>
              <a:t> "query=$QUERY" http://linkeddata.uriburner.com/sparql</a:t>
            </a:r>
          </a:p>
          <a:p>
            <a:endParaRPr lang="en-US" dirty="0"/>
          </a:p>
          <a:p>
            <a:r>
              <a:rPr lang="en-US" sz="2400" dirty="0"/>
              <a:t>Get output as HTML</a:t>
            </a:r>
          </a:p>
          <a:p>
            <a:endParaRPr lang="en-US" dirty="0"/>
          </a:p>
          <a:p>
            <a:r>
              <a:rPr lang="en-US" dirty="0"/>
              <a:t>QUERY=$(&lt;sample-</a:t>
            </a:r>
            <a:r>
              <a:rPr lang="en-US" dirty="0" err="1"/>
              <a:t>query.sparql</a:t>
            </a:r>
            <a:r>
              <a:rPr lang="en-US" dirty="0"/>
              <a:t>) &amp;&amp; curl -X POST -H "</a:t>
            </a:r>
            <a:r>
              <a:rPr lang="en-US" dirty="0" err="1"/>
              <a:t>Accept:text</a:t>
            </a:r>
            <a:r>
              <a:rPr lang="en-US" dirty="0"/>
              <a:t>/html" --data-</a:t>
            </a:r>
            <a:r>
              <a:rPr lang="en-US" dirty="0" err="1"/>
              <a:t>urlencode</a:t>
            </a:r>
            <a:r>
              <a:rPr lang="en-US" dirty="0"/>
              <a:t> "query=$QUERY" http://linkeddata.uriburner.com/sparql</a:t>
            </a:r>
          </a:p>
          <a:p>
            <a:endParaRPr lang="en-US" dirty="0"/>
          </a:p>
          <a:p>
            <a:r>
              <a:rPr lang="en-US" sz="2400" dirty="0"/>
              <a:t>Get output as CSV</a:t>
            </a:r>
          </a:p>
          <a:p>
            <a:endParaRPr lang="en-US" dirty="0"/>
          </a:p>
          <a:p>
            <a:r>
              <a:rPr lang="en-US" dirty="0"/>
              <a:t>QUERY=$(&lt;sample-</a:t>
            </a:r>
            <a:r>
              <a:rPr lang="en-US" dirty="0" err="1"/>
              <a:t>query.sparql</a:t>
            </a:r>
            <a:r>
              <a:rPr lang="en-US" dirty="0"/>
              <a:t>) &amp;&amp; curl -X POST -H "</a:t>
            </a:r>
            <a:r>
              <a:rPr lang="en-US" dirty="0" err="1"/>
              <a:t>Accept:text</a:t>
            </a:r>
            <a:r>
              <a:rPr lang="en-US" dirty="0"/>
              <a:t>/csv" --data-</a:t>
            </a:r>
            <a:r>
              <a:rPr lang="en-US" dirty="0" err="1"/>
              <a:t>urlencode</a:t>
            </a:r>
            <a:r>
              <a:rPr lang="en-US" dirty="0"/>
              <a:t> "query=$QUERY" http://linkeddata.uriburner.com/sparql</a:t>
            </a:r>
          </a:p>
        </p:txBody>
      </p:sp>
    </p:spTree>
    <p:extLst>
      <p:ext uri="{BB962C8B-B14F-4D97-AF65-F5344CB8AC3E}">
        <p14:creationId xmlns:p14="http://schemas.microsoft.com/office/powerpoint/2010/main" val="2860199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8AABD4-AC44-47E8-8B18-14170CFEC076}"/>
              </a:ext>
            </a:extLst>
          </p:cNvPr>
          <p:cNvSpPr/>
          <p:nvPr/>
        </p:nvSpPr>
        <p:spPr>
          <a:xfrm>
            <a:off x="261257" y="815151"/>
            <a:ext cx="10882365" cy="4278094"/>
          </a:xfrm>
          <a:prstGeom prst="rect">
            <a:avLst/>
          </a:prstGeom>
        </p:spPr>
        <p:txBody>
          <a:bodyPr wrap="square">
            <a:spAutoFit/>
          </a:bodyPr>
          <a:lstStyle/>
          <a:p>
            <a:r>
              <a:rPr lang="en-US" b="1" dirty="0"/>
              <a:t>Benefits of a SPARQL Endpoint</a:t>
            </a:r>
          </a:p>
          <a:p>
            <a:endParaRPr lang="en-US" b="1" dirty="0"/>
          </a:p>
          <a:p>
            <a:r>
              <a:rPr lang="en-US" dirty="0"/>
              <a:t>A SPARQL endpoint offer several unique benefits via an API:</a:t>
            </a:r>
          </a:p>
          <a:p>
            <a:endParaRPr lang="en-US" dirty="0"/>
          </a:p>
          <a:p>
            <a:pPr marL="285750" indent="-285750">
              <a:buFont typeface="Arial" panose="020B0604020202020204" pitchFamily="34" charset="0"/>
              <a:buChar char="•"/>
            </a:pPr>
            <a:r>
              <a:rPr lang="en-US" sz="2000" dirty="0"/>
              <a:t>Declarative data interaction (manipulation and definition) may be integrated via HTTP — targeting data represented as fine-grained RDF sentence/statement collections</a:t>
            </a:r>
          </a:p>
          <a:p>
            <a:pPr marL="285750" indent="-285750">
              <a:buFont typeface="Arial" panose="020B0604020202020204" pitchFamily="34" charset="0"/>
              <a:buChar char="•"/>
            </a:pPr>
            <a:r>
              <a:rPr lang="en-US" sz="2000" dirty="0"/>
              <a:t>HTTP document URLs bring extensive flexibility to data queries, i.e., each component of a URL is a slot for parameterized alteration of the specifics of a query that extends from its target endpoint to the nature of the query solution</a:t>
            </a:r>
          </a:p>
          <a:p>
            <a:pPr marL="285750" indent="-285750">
              <a:buFont typeface="Arial" panose="020B0604020202020204" pitchFamily="34" charset="0"/>
              <a:buChar char="•"/>
            </a:pPr>
            <a:r>
              <a:rPr lang="en-US" sz="2000" dirty="0"/>
              <a:t>A wide variety of content types are supported for query solution documents — HTML, JSON, CSV, RDF-Turtle, RDF-N-Triples, RDF-XML, and others</a:t>
            </a:r>
          </a:p>
          <a:p>
            <a:pPr marL="285750" indent="-285750">
              <a:buFont typeface="Arial" panose="020B0604020202020204" pitchFamily="34" charset="0"/>
              <a:buChar char="•"/>
            </a:pPr>
            <a:r>
              <a:rPr lang="en-US" sz="2000" dirty="0"/>
              <a:t>Content types of all query solution documents are negotiable — courtesy of HTTP content-negotiation (“con-neg”)</a:t>
            </a:r>
          </a:p>
          <a:p>
            <a:pPr marL="285750" indent="-285750">
              <a:buFont typeface="Arial" panose="020B0604020202020204" pitchFamily="34" charset="0"/>
              <a:buChar char="•"/>
            </a:pPr>
            <a:r>
              <a:rPr lang="en-US" sz="2000" dirty="0"/>
              <a:t>Endpoints may be accessed with any HTTP-compliant user agent or service</a:t>
            </a:r>
          </a:p>
        </p:txBody>
      </p:sp>
    </p:spTree>
    <p:extLst>
      <p:ext uri="{BB962C8B-B14F-4D97-AF65-F5344CB8AC3E}">
        <p14:creationId xmlns:p14="http://schemas.microsoft.com/office/powerpoint/2010/main" val="164391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B30C4-0AFC-4F7C-BD72-8D07336F41C1}"/>
              </a:ext>
            </a:extLst>
          </p:cNvPr>
          <p:cNvSpPr txBox="1"/>
          <p:nvPr/>
        </p:nvSpPr>
        <p:spPr>
          <a:xfrm>
            <a:off x="1209152" y="1969477"/>
            <a:ext cx="10018207" cy="2554545"/>
          </a:xfrm>
          <a:prstGeom prst="rect">
            <a:avLst/>
          </a:prstGeom>
          <a:noFill/>
        </p:spPr>
        <p:txBody>
          <a:bodyPr wrap="square" rtlCol="0">
            <a:spAutoFit/>
          </a:bodyPr>
          <a:lstStyle/>
          <a:p>
            <a:r>
              <a:rPr lang="en-US" sz="4000" b="1" i="1" u="sng" dirty="0"/>
              <a:t>Ontology</a:t>
            </a:r>
          </a:p>
          <a:p>
            <a:r>
              <a:rPr lang="en-US" sz="4000" i="1" dirty="0"/>
              <a:t>A model that represents knowledge as a set of concepts within a domain and the relationships between these concepts.</a:t>
            </a:r>
          </a:p>
        </p:txBody>
      </p:sp>
    </p:spTree>
    <p:extLst>
      <p:ext uri="{BB962C8B-B14F-4D97-AF65-F5344CB8AC3E}">
        <p14:creationId xmlns:p14="http://schemas.microsoft.com/office/powerpoint/2010/main" val="398814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F2871-CA2F-4299-8DB6-6A56E97CA723}"/>
              </a:ext>
            </a:extLst>
          </p:cNvPr>
          <p:cNvPicPr>
            <a:picLocks noChangeAspect="1"/>
          </p:cNvPicPr>
          <p:nvPr/>
        </p:nvPicPr>
        <p:blipFill rotWithShape="1">
          <a:blip r:embed="rId2"/>
          <a:srcRect l="11456" t="44103" r="11319" b="1392"/>
          <a:stretch/>
        </p:blipFill>
        <p:spPr>
          <a:xfrm>
            <a:off x="743578" y="592854"/>
            <a:ext cx="7896708" cy="3135086"/>
          </a:xfrm>
          <a:prstGeom prst="rect">
            <a:avLst/>
          </a:prstGeom>
        </p:spPr>
      </p:pic>
      <p:sp>
        <p:nvSpPr>
          <p:cNvPr id="3" name="TextBox 2">
            <a:extLst>
              <a:ext uri="{FF2B5EF4-FFF2-40B4-BE49-F238E27FC236}">
                <a16:creationId xmlns:a16="http://schemas.microsoft.com/office/drawing/2014/main" id="{F18334DC-2D61-422E-9D70-36ADA974A5E7}"/>
              </a:ext>
            </a:extLst>
          </p:cNvPr>
          <p:cNvSpPr txBox="1"/>
          <p:nvPr/>
        </p:nvSpPr>
        <p:spPr>
          <a:xfrm>
            <a:off x="743578" y="4180114"/>
            <a:ext cx="10801978" cy="1200329"/>
          </a:xfrm>
          <a:prstGeom prst="rect">
            <a:avLst/>
          </a:prstGeom>
          <a:noFill/>
        </p:spPr>
        <p:txBody>
          <a:bodyPr wrap="square" rtlCol="0">
            <a:spAutoFit/>
          </a:bodyPr>
          <a:lstStyle/>
          <a:p>
            <a:pPr marL="342900" indent="-342900">
              <a:buFont typeface="Arial" panose="020B0604020202020204" pitchFamily="34" charset="0"/>
              <a:buChar char="•"/>
            </a:pPr>
            <a:r>
              <a:rPr lang="en-US" sz="2400" i="1" dirty="0"/>
              <a:t>Captures knowledge within an organization as a model.</a:t>
            </a:r>
          </a:p>
          <a:p>
            <a:pPr marL="342900" indent="-342900">
              <a:buFont typeface="Arial" panose="020B0604020202020204" pitchFamily="34" charset="0"/>
              <a:buChar char="•"/>
            </a:pPr>
            <a:r>
              <a:rPr lang="en-US" sz="2400" i="1" dirty="0"/>
              <a:t>This model can be used by users to query complex questions and display relationships across an enterprise.</a:t>
            </a:r>
          </a:p>
        </p:txBody>
      </p:sp>
    </p:spTree>
    <p:extLst>
      <p:ext uri="{BB962C8B-B14F-4D97-AF65-F5344CB8AC3E}">
        <p14:creationId xmlns:p14="http://schemas.microsoft.com/office/powerpoint/2010/main" val="95780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E2D0C-1030-4FD7-BFF0-19EEBD7E8BCA}"/>
              </a:ext>
            </a:extLst>
          </p:cNvPr>
          <p:cNvPicPr>
            <a:picLocks noChangeAspect="1"/>
          </p:cNvPicPr>
          <p:nvPr/>
        </p:nvPicPr>
        <p:blipFill rotWithShape="1">
          <a:blip r:embed="rId2"/>
          <a:srcRect l="11703" t="1758" r="11236" b="1685"/>
          <a:stretch/>
        </p:blipFill>
        <p:spPr>
          <a:xfrm>
            <a:off x="673241" y="703384"/>
            <a:ext cx="7285208" cy="5134708"/>
          </a:xfrm>
          <a:prstGeom prst="rect">
            <a:avLst/>
          </a:prstGeom>
        </p:spPr>
      </p:pic>
      <p:sp>
        <p:nvSpPr>
          <p:cNvPr id="3" name="TextBox 2">
            <a:extLst>
              <a:ext uri="{FF2B5EF4-FFF2-40B4-BE49-F238E27FC236}">
                <a16:creationId xmlns:a16="http://schemas.microsoft.com/office/drawing/2014/main" id="{6217EF7E-D49A-4A15-9AD5-A5B8CDDB58E6}"/>
              </a:ext>
            </a:extLst>
          </p:cNvPr>
          <p:cNvSpPr txBox="1"/>
          <p:nvPr/>
        </p:nvSpPr>
        <p:spPr>
          <a:xfrm>
            <a:off x="8544447" y="2245077"/>
            <a:ext cx="2974312" cy="3170099"/>
          </a:xfrm>
          <a:prstGeom prst="rect">
            <a:avLst/>
          </a:prstGeom>
          <a:noFill/>
        </p:spPr>
        <p:txBody>
          <a:bodyPr wrap="square" rtlCol="0">
            <a:spAutoFit/>
          </a:bodyPr>
          <a:lstStyle/>
          <a:p>
            <a:r>
              <a:rPr lang="en-US" sz="2000" dirty="0"/>
              <a:t>We have access to huge datasets and it exists in multiple forms/formats.</a:t>
            </a:r>
          </a:p>
          <a:p>
            <a:endParaRPr lang="en-US" sz="2000" dirty="0"/>
          </a:p>
          <a:p>
            <a:r>
              <a:rPr lang="en-US" sz="2000" dirty="0"/>
              <a:t>All data captured and stored in different formats makes it difficult to understand relationships between the data.</a:t>
            </a:r>
          </a:p>
          <a:p>
            <a:endParaRPr lang="en-US" sz="2000" dirty="0"/>
          </a:p>
        </p:txBody>
      </p:sp>
    </p:spTree>
    <p:extLst>
      <p:ext uri="{BB962C8B-B14F-4D97-AF65-F5344CB8AC3E}">
        <p14:creationId xmlns:p14="http://schemas.microsoft.com/office/powerpoint/2010/main" val="402546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29026D-C0C1-44D2-8D76-9EF47427A86C}"/>
              </a:ext>
            </a:extLst>
          </p:cNvPr>
          <p:cNvSpPr txBox="1"/>
          <p:nvPr/>
        </p:nvSpPr>
        <p:spPr>
          <a:xfrm>
            <a:off x="7666893" y="425666"/>
            <a:ext cx="4139921" cy="5262979"/>
          </a:xfrm>
          <a:prstGeom prst="rect">
            <a:avLst/>
          </a:prstGeom>
          <a:noFill/>
        </p:spPr>
        <p:txBody>
          <a:bodyPr wrap="square" rtlCol="0">
            <a:spAutoFit/>
          </a:bodyPr>
          <a:lstStyle/>
          <a:p>
            <a:pPr marL="342900" indent="-342900">
              <a:buFont typeface="Arial" panose="020B0604020202020204" pitchFamily="34" charset="0"/>
              <a:buChar char="•"/>
            </a:pPr>
            <a:r>
              <a:rPr lang="en-US" sz="2400" i="1" dirty="0"/>
              <a:t>i.e. Policies in word documents relate to business processes in models and how these business processes relate to data in databases.</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r>
              <a:rPr lang="en-US" sz="2400" i="1" dirty="0"/>
              <a:t>Data needs to be represented in format that allows these relationships to be discovered.</a:t>
            </a:r>
          </a:p>
          <a:p>
            <a:pPr marL="342900" indent="-342900">
              <a:buFont typeface="Arial" panose="020B0604020202020204" pitchFamily="34" charset="0"/>
              <a:buChar char="•"/>
            </a:pPr>
            <a:r>
              <a:rPr lang="en-US" sz="2400" b="1" i="1" dirty="0"/>
              <a:t>Ontologies capture the data in a way that allows the relationships to become visible.</a:t>
            </a:r>
          </a:p>
        </p:txBody>
      </p:sp>
      <p:pic>
        <p:nvPicPr>
          <p:cNvPr id="3" name="Picture 2">
            <a:extLst>
              <a:ext uri="{FF2B5EF4-FFF2-40B4-BE49-F238E27FC236}">
                <a16:creationId xmlns:a16="http://schemas.microsoft.com/office/drawing/2014/main" id="{56B198E8-11D9-4D34-9210-9508944531A1}"/>
              </a:ext>
            </a:extLst>
          </p:cNvPr>
          <p:cNvPicPr>
            <a:picLocks noChangeAspect="1"/>
          </p:cNvPicPr>
          <p:nvPr/>
        </p:nvPicPr>
        <p:blipFill rotWithShape="1">
          <a:blip r:embed="rId2"/>
          <a:srcRect l="11785" t="2490" r="11236" b="1538"/>
          <a:stretch/>
        </p:blipFill>
        <p:spPr>
          <a:xfrm>
            <a:off x="696686" y="864158"/>
            <a:ext cx="6505135" cy="4561952"/>
          </a:xfrm>
          <a:prstGeom prst="rect">
            <a:avLst/>
          </a:prstGeom>
        </p:spPr>
      </p:pic>
    </p:spTree>
    <p:extLst>
      <p:ext uri="{BB962C8B-B14F-4D97-AF65-F5344CB8AC3E}">
        <p14:creationId xmlns:p14="http://schemas.microsoft.com/office/powerpoint/2010/main" val="55827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26691F-CD37-4C11-89B2-7C168C1A4D0E}"/>
              </a:ext>
            </a:extLst>
          </p:cNvPr>
          <p:cNvSpPr/>
          <p:nvPr/>
        </p:nvSpPr>
        <p:spPr>
          <a:xfrm>
            <a:off x="606251" y="2270484"/>
            <a:ext cx="10567516" cy="1938992"/>
          </a:xfrm>
          <a:prstGeom prst="rect">
            <a:avLst/>
          </a:prstGeom>
        </p:spPr>
        <p:txBody>
          <a:bodyPr wrap="square">
            <a:spAutoFit/>
          </a:bodyPr>
          <a:lstStyle/>
          <a:p>
            <a:r>
              <a:rPr lang="en-US" sz="2400" b="1" dirty="0"/>
              <a:t>Ontology is often considered a subset of taxonomy. </a:t>
            </a:r>
          </a:p>
          <a:p>
            <a:r>
              <a:rPr lang="en-US" sz="2400" dirty="0"/>
              <a:t>An ontology: Is a domain; contains more information about the behavior of entities and the relationships between them; includes formal names, definitions and attributes of entities; and, may be constructed using OWL, the Ontology Web Language from the W3C.</a:t>
            </a:r>
          </a:p>
        </p:txBody>
      </p:sp>
    </p:spTree>
    <p:extLst>
      <p:ext uri="{BB962C8B-B14F-4D97-AF65-F5344CB8AC3E}">
        <p14:creationId xmlns:p14="http://schemas.microsoft.com/office/powerpoint/2010/main" val="1020790261"/>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B2441"/>
      </a:dk2>
      <a:lt2>
        <a:srgbClr val="E2E8E4"/>
      </a:lt2>
      <a:accent1>
        <a:srgbClr val="E42CB2"/>
      </a:accent1>
      <a:accent2>
        <a:srgbClr val="B71AD2"/>
      </a:accent2>
      <a:accent3>
        <a:srgbClr val="7D2CE4"/>
      </a:accent3>
      <a:accent4>
        <a:srgbClr val="413ED9"/>
      </a:accent4>
      <a:accent5>
        <a:srgbClr val="2C75E4"/>
      </a:accent5>
      <a:accent6>
        <a:srgbClr val="1AAFD2"/>
      </a:accent6>
      <a:hlink>
        <a:srgbClr val="526CC5"/>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2240</Words>
  <Application>Microsoft Office PowerPoint</Application>
  <PresentationFormat>Widescreen</PresentationFormat>
  <Paragraphs>211</Paragraphs>
  <Slides>48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Helvetica</vt:lpstr>
      <vt:lpstr>medium-content-sans-serif-font</vt:lpstr>
      <vt:lpstr>medium-content-serif-font</vt:lpstr>
      <vt:lpstr>Menlo</vt:lpstr>
      <vt:lpstr>Symbol</vt:lpstr>
      <vt:lpstr>RetrospectVTI</vt:lpstr>
      <vt:lpstr> SparQL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SparQL</dc:title>
  <dc:creator>ajay singhal</dc:creator>
  <cp:lastModifiedBy>ajay singhal</cp:lastModifiedBy>
  <cp:revision>170</cp:revision>
  <dcterms:created xsi:type="dcterms:W3CDTF">2019-10-12T08:21:41Z</dcterms:created>
  <dcterms:modified xsi:type="dcterms:W3CDTF">2019-10-15T05:21:19Z</dcterms:modified>
</cp:coreProperties>
</file>